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462" r:id="rId3"/>
    <p:sldId id="315" r:id="rId4"/>
    <p:sldId id="325" r:id="rId5"/>
    <p:sldId id="338" r:id="rId6"/>
    <p:sldId id="440" r:id="rId7"/>
    <p:sldId id="448" r:id="rId8"/>
    <p:sldId id="304" r:id="rId9"/>
    <p:sldId id="455" r:id="rId10"/>
    <p:sldId id="450" r:id="rId11"/>
    <p:sldId id="461" r:id="rId12"/>
    <p:sldId id="451" r:id="rId13"/>
    <p:sldId id="453" r:id="rId14"/>
    <p:sldId id="457" r:id="rId15"/>
    <p:sldId id="463" r:id="rId16"/>
    <p:sldId id="306" r:id="rId17"/>
    <p:sldId id="307" r:id="rId18"/>
    <p:sldId id="309" r:id="rId19"/>
    <p:sldId id="311" r:id="rId20"/>
    <p:sldId id="303" r:id="rId21"/>
    <p:sldId id="312" r:id="rId22"/>
    <p:sldId id="447" r:id="rId23"/>
    <p:sldId id="314" r:id="rId24"/>
    <p:sldId id="317" r:id="rId25"/>
    <p:sldId id="439" r:id="rId26"/>
    <p:sldId id="443" r:id="rId27"/>
    <p:sldId id="464" r:id="rId28"/>
    <p:sldId id="441" r:id="rId29"/>
    <p:sldId id="446" r:id="rId30"/>
    <p:sldId id="458" r:id="rId31"/>
    <p:sldId id="444" r:id="rId32"/>
    <p:sldId id="436" r:id="rId33"/>
    <p:sldId id="437" r:id="rId34"/>
    <p:sldId id="434" r:id="rId35"/>
    <p:sldId id="435" r:id="rId3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EEE"/>
    <a:srgbClr val="403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65" autoAdjust="0"/>
    <p:restoredTop sz="80899" autoAdjust="0"/>
  </p:normalViewPr>
  <p:slideViewPr>
    <p:cSldViewPr snapToGrid="0" snapToObjects="1">
      <p:cViewPr varScale="1">
        <p:scale>
          <a:sx n="126" d="100"/>
          <a:sy n="126" d="100"/>
        </p:scale>
        <p:origin x="608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E86513-3002-6F44-A882-71BDD8A55E2C}" type="datetimeFigureOut">
              <a:rPr lang="en-US" smtClean="0"/>
              <a:t>5/23/20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B91BF2-6347-7E43-8D88-61FF90024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819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0736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9E20F-E99B-7F46-B2AD-D1FB01DD938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87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9E20F-E99B-7F46-B2AD-D1FB01DD938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441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FAA90-5ACC-9B46-81A7-69966CBBC41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321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9E20F-E99B-7F46-B2AD-D1FB01DD938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16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14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7787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377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1239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499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79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9788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3439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854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594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164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295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newcommand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}[1]{\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{#1}}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newcommand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genobs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{y}}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genobs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 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genobs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 + \delta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genobs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 + \delta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genobs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genobs_k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genobs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_{\text{ref}} \sum_{n=0}^k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c_n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Q^n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9E20F-E99B-7F46-B2AD-D1FB01DD93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201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983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93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newcommand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}[1]{\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{#1}}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newcommand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genobs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{y}}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newcommand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}{\text{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newcommand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{\avec}{\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{a}}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avec_k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genobs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}},\Sigma_{\text{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}})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propto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genobs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}}|\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avec_k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\Sigma_{\text{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}})\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avec_k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propto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e^{-\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resvec^T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\Sigma_{\text{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}}^{-1}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resvec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\times e^{-(\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avec_k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)^2/2\abar^2}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9E20F-E99B-7F46-B2AD-D1FB01DD938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6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7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4791-5925-474A-80AD-F3AB6C9EB825}" type="datetimeFigureOut">
              <a:rPr lang="en-US" smtClean="0"/>
              <a:t>5/23/20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817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4791-5925-474A-80AD-F3AB6C9EB825}" type="datetimeFigureOut">
              <a:rPr lang="en-US" smtClean="0"/>
              <a:t>5/23/20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152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3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3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4791-5925-474A-80AD-F3AB6C9EB825}" type="datetimeFigureOut">
              <a:rPr lang="en-US" smtClean="0"/>
              <a:t>5/23/20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5818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140684" y="4856313"/>
            <a:ext cx="4152926" cy="273471"/>
          </a:xfrm>
          <a:prstGeom prst="rect">
            <a:avLst/>
          </a:prstGeom>
          <a:ln>
            <a:noFill/>
          </a:ln>
        </p:spPr>
        <p:txBody>
          <a:bodyPr lIns="0" tIns="48077" rIns="0" bIns="48077" anchor="b"/>
          <a:lstStyle>
            <a:lvl1pPr algn="r" eaLnBrk="0" hangingPunct="0">
              <a:lnSpc>
                <a:spcPct val="90000"/>
              </a:lnSpc>
              <a:defRPr sz="900" smtClean="0">
                <a:solidFill>
                  <a:srgbClr val="064308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r>
              <a:rPr lang="en-US"/>
              <a:t>W. Nazarewicz, Indiana University 2017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42866" y="4875879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C7CF1-4D7D-C941-87F6-6592CA3F75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01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4791-5925-474A-80AD-F3AB6C9EB825}" type="datetimeFigureOut">
              <a:rPr lang="en-US" smtClean="0"/>
              <a:t>5/23/20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141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4791-5925-474A-80AD-F3AB6C9EB825}" type="datetimeFigureOut">
              <a:rPr lang="en-US" smtClean="0"/>
              <a:t>5/23/20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273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4791-5925-474A-80AD-F3AB6C9EB825}" type="datetimeFigureOut">
              <a:rPr lang="en-US" smtClean="0"/>
              <a:t>5/23/20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27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4791-5925-474A-80AD-F3AB6C9EB825}" type="datetimeFigureOut">
              <a:rPr lang="en-US" smtClean="0"/>
              <a:t>5/23/20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126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4791-5925-474A-80AD-F3AB6C9EB825}" type="datetimeFigureOut">
              <a:rPr lang="en-US" smtClean="0"/>
              <a:t>5/23/20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620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4791-5925-474A-80AD-F3AB6C9EB825}" type="datetimeFigureOut">
              <a:rPr lang="en-US" smtClean="0"/>
              <a:t>5/23/20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7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7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6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7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4791-5925-474A-80AD-F3AB6C9EB825}" type="datetimeFigureOut">
              <a:rPr lang="en-US" smtClean="0"/>
              <a:t>5/23/20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34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11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4791-5925-474A-80AD-F3AB6C9EB825}" type="datetimeFigureOut">
              <a:rPr lang="en-US" smtClean="0"/>
              <a:t>5/23/20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280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24791-5925-474A-80AD-F3AB6C9EB825}" type="datetimeFigureOut">
              <a:rPr lang="en-US" smtClean="0"/>
              <a:t>5/23/20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1D91C-BA14-BA44-AD3D-7D4131C9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7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53.png"/><Relationship Id="rId4" Type="http://schemas.openxmlformats.org/officeDocument/2006/relationships/image" Target="../media/image5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emf"/><Relationship Id="rId5" Type="http://schemas.openxmlformats.org/officeDocument/2006/relationships/image" Target="../media/image66.emf"/><Relationship Id="rId4" Type="http://schemas.openxmlformats.org/officeDocument/2006/relationships/image" Target="../media/image6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emf"/><Relationship Id="rId5" Type="http://schemas.openxmlformats.org/officeDocument/2006/relationships/image" Target="../media/image33.emf"/><Relationship Id="rId4" Type="http://schemas.openxmlformats.org/officeDocument/2006/relationships/image" Target="../media/image7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emf"/><Relationship Id="rId5" Type="http://schemas.openxmlformats.org/officeDocument/2006/relationships/image" Target="../media/image75.emf"/><Relationship Id="rId4" Type="http://schemas.openxmlformats.org/officeDocument/2006/relationships/image" Target="../media/image7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arxiv.org/abs/arXiv:1909.08446" TargetMode="External"/><Relationship Id="rId4" Type="http://schemas.openxmlformats.org/officeDocument/2006/relationships/image" Target="../media/image7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arXiv:1909.08446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emf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50.png"/><Relationship Id="rId3" Type="http://schemas.openxmlformats.org/officeDocument/2006/relationships/slide" Target="slide28.xml"/><Relationship Id="rId7" Type="http://schemas.openxmlformats.org/officeDocument/2006/relationships/image" Target="../media/image830.png"/><Relationship Id="rId12" Type="http://schemas.openxmlformats.org/officeDocument/2006/relationships/slide" Target="slide31.xm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29.xml"/><Relationship Id="rId11" Type="http://schemas.openxmlformats.org/officeDocument/2006/relationships/image" Target="../media/image85.png"/><Relationship Id="rId5" Type="http://schemas.openxmlformats.org/officeDocument/2006/relationships/image" Target="../media/image83.png"/><Relationship Id="rId10" Type="http://schemas.openxmlformats.org/officeDocument/2006/relationships/image" Target="../media/image840.png"/><Relationship Id="rId4" Type="http://schemas.openxmlformats.org/officeDocument/2006/relationships/image" Target="../media/image820.png"/><Relationship Id="rId9" Type="http://schemas.openxmlformats.org/officeDocument/2006/relationships/slide" Target="slide3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www.lenpic.org/" TargetMode="External"/><Relationship Id="rId4" Type="http://schemas.openxmlformats.org/officeDocument/2006/relationships/image" Target="../media/image87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emf"/><Relationship Id="rId5" Type="http://schemas.openxmlformats.org/officeDocument/2006/relationships/image" Target="../media/image90.emf"/><Relationship Id="rId4" Type="http://schemas.openxmlformats.org/officeDocument/2006/relationships/image" Target="../media/image8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7.emf"/><Relationship Id="rId5" Type="http://schemas.openxmlformats.org/officeDocument/2006/relationships/image" Target="../media/image96.emf"/><Relationship Id="rId4" Type="http://schemas.openxmlformats.org/officeDocument/2006/relationships/image" Target="../media/image95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9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tiff"/><Relationship Id="rId13" Type="http://schemas.openxmlformats.org/officeDocument/2006/relationships/image" Target="../media/image107.tiff"/><Relationship Id="rId3" Type="http://schemas.openxmlformats.org/officeDocument/2006/relationships/hyperlink" Target="https://github.com/buqeye/gsum/blob/master/docs/notebooks/correlated_EFT_publication.ipynb" TargetMode="External"/><Relationship Id="rId7" Type="http://schemas.openxmlformats.org/officeDocument/2006/relationships/image" Target="../media/image101.tiff"/><Relationship Id="rId12" Type="http://schemas.openxmlformats.org/officeDocument/2006/relationships/image" Target="../media/image106.tiff"/><Relationship Id="rId2" Type="http://schemas.openxmlformats.org/officeDocument/2006/relationships/notesSlide" Target="../notesSlides/notesSlide20.xml"/><Relationship Id="rId16" Type="http://schemas.openxmlformats.org/officeDocument/2006/relationships/hyperlink" Target="https://buqeye.github.io/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0.tiff"/><Relationship Id="rId11" Type="http://schemas.openxmlformats.org/officeDocument/2006/relationships/image" Target="../media/image105.tiff"/><Relationship Id="rId5" Type="http://schemas.openxmlformats.org/officeDocument/2006/relationships/hyperlink" Target="https://buqeye.github.io/gsum" TargetMode="External"/><Relationship Id="rId15" Type="http://schemas.openxmlformats.org/officeDocument/2006/relationships/image" Target="../media/image109.tiff"/><Relationship Id="rId10" Type="http://schemas.openxmlformats.org/officeDocument/2006/relationships/image" Target="../media/image104.tiff"/><Relationship Id="rId4" Type="http://schemas.openxmlformats.org/officeDocument/2006/relationships/hyperlink" Target="https://arxiv.org/abs/1904.10581" TargetMode="External"/><Relationship Id="rId9" Type="http://schemas.openxmlformats.org/officeDocument/2006/relationships/image" Target="../media/image103.tiff"/><Relationship Id="rId14" Type="http://schemas.openxmlformats.org/officeDocument/2006/relationships/image" Target="../media/image108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nucleartalent.org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nucleartalent.github.io/Bayes2019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31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12" Type="http://schemas.openxmlformats.org/officeDocument/2006/relationships/image" Target="../media/image30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jpeg"/><Relationship Id="rId11" Type="http://schemas.openxmlformats.org/officeDocument/2006/relationships/image" Target="../media/image29.jpeg"/><Relationship Id="rId5" Type="http://schemas.openxmlformats.org/officeDocument/2006/relationships/image" Target="../media/image23.jpeg"/><Relationship Id="rId10" Type="http://schemas.openxmlformats.org/officeDocument/2006/relationships/image" Target="../media/image28.jpeg"/><Relationship Id="rId4" Type="http://schemas.openxmlformats.org/officeDocument/2006/relationships/image" Target="../media/image22.jpeg"/><Relationship Id="rId9" Type="http://schemas.openxmlformats.org/officeDocument/2006/relationships/image" Target="../media/image27.jpeg"/><Relationship Id="rId14" Type="http://schemas.openxmlformats.org/officeDocument/2006/relationships/image" Target="../media/image3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17632" y="171067"/>
            <a:ext cx="7425452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schemeClr val="accent2">
                <a:lumMod val="40000"/>
                <a:lumOff val="60000"/>
                <a:alpha val="43000"/>
              </a:schemeClr>
            </a:outerShdw>
            <a:softEdge rad="12700"/>
          </a:effectLst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Application of Bayesian methods 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in effective field theory (EFT)</a:t>
            </a:r>
          </a:p>
        </p:txBody>
      </p:sp>
      <p:sp>
        <p:nvSpPr>
          <p:cNvPr id="5" name="Rectangle 4"/>
          <p:cNvSpPr/>
          <p:nvPr/>
        </p:nvSpPr>
        <p:spPr>
          <a:xfrm>
            <a:off x="1695017" y="1183826"/>
            <a:ext cx="57539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Dick </a:t>
            </a:r>
            <a:r>
              <a:rPr lang="en-US" sz="2000" dirty="0" err="1"/>
              <a:t>Furnstahl</a:t>
            </a:r>
            <a:endParaRPr lang="en-US" sz="2000" dirty="0"/>
          </a:p>
          <a:p>
            <a:pPr algn="ctr"/>
            <a:r>
              <a:rPr lang="en-US" sz="2000" dirty="0"/>
              <a:t>APS/DNP meeting,  October, 2019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051" y="1968015"/>
            <a:ext cx="3134614" cy="4532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581" y="3372093"/>
            <a:ext cx="3166313" cy="6960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1408" y="2238214"/>
            <a:ext cx="1057575" cy="10575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9479" y="4222471"/>
            <a:ext cx="2573605" cy="7516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5C6011-6C8C-974B-A123-E8973B1AA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390" y="2527940"/>
            <a:ext cx="2423651" cy="2384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297458-A0C8-7347-A930-098E30F43B11}"/>
              </a:ext>
            </a:extLst>
          </p:cNvPr>
          <p:cNvSpPr txBox="1"/>
          <p:nvPr/>
        </p:nvSpPr>
        <p:spPr>
          <a:xfrm>
            <a:off x="3375156" y="3144859"/>
            <a:ext cx="17652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Special thanks to my BUQEYE collaborators!</a:t>
            </a:r>
          </a:p>
        </p:txBody>
      </p:sp>
    </p:spTree>
    <p:extLst>
      <p:ext uri="{BB962C8B-B14F-4D97-AF65-F5344CB8AC3E}">
        <p14:creationId xmlns:p14="http://schemas.microsoft.com/office/powerpoint/2010/main" val="28022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85"/>
    </mc:Choice>
    <mc:Fallback xmlns="">
      <p:transition xmlns:p14="http://schemas.microsoft.com/office/powerpoint/2010/main" spd="slow" advTm="1718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F6E7CF-CC67-E44E-80FD-C2147DE3F6B4}"/>
              </a:ext>
            </a:extLst>
          </p:cNvPr>
          <p:cNvSpPr txBox="1"/>
          <p:nvPr/>
        </p:nvSpPr>
        <p:spPr>
          <a:xfrm>
            <a:off x="1415442" y="125260"/>
            <a:ext cx="6495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Model checking:  Does our model refer to reality?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3B1AB5-7043-4A48-BB98-7DEDE1AED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25" y="1276161"/>
            <a:ext cx="2962753" cy="2949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594805-5E92-F846-AC2B-22EB6FA64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884" y="1361693"/>
            <a:ext cx="807058" cy="28637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84960-A289-884C-8DB9-7DECA01A4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4842" y="1263462"/>
            <a:ext cx="2962752" cy="29492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F609E2-61BA-5D4C-AAB8-FE8A84D46981}"/>
              </a:ext>
            </a:extLst>
          </p:cNvPr>
          <p:cNvSpPr txBox="1"/>
          <p:nvPr/>
        </p:nvSpPr>
        <p:spPr>
          <a:xfrm>
            <a:off x="764088" y="751562"/>
            <a:ext cx="6578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metric to measure GP-ness to test model: </a:t>
            </a:r>
            <a:r>
              <a:rPr lang="en-US" dirty="0" err="1">
                <a:solidFill>
                  <a:srgbClr val="FF0000"/>
                </a:solidFill>
              </a:rPr>
              <a:t>Mahalanobis</a:t>
            </a:r>
            <a:r>
              <a:rPr lang="en-US" dirty="0">
                <a:solidFill>
                  <a:srgbClr val="FF0000"/>
                </a:solidFill>
              </a:rPr>
              <a:t> distance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A4119E-C97D-004B-8D26-0A097D7847DA}"/>
              </a:ext>
            </a:extLst>
          </p:cNvPr>
          <p:cNvSpPr txBox="1"/>
          <p:nvPr/>
        </p:nvSpPr>
        <p:spPr>
          <a:xfrm>
            <a:off x="2544276" y="4224402"/>
            <a:ext cx="3964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This is what success looks like!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D4A3B0-05FC-F847-8D2B-77E2BD86182D}"/>
              </a:ext>
            </a:extLst>
          </p:cNvPr>
          <p:cNvSpPr txBox="1"/>
          <p:nvPr/>
        </p:nvSpPr>
        <p:spPr>
          <a:xfrm>
            <a:off x="6253177" y="4687818"/>
            <a:ext cx="2769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Melendez et al., PRC (2019)</a:t>
            </a:r>
          </a:p>
        </p:txBody>
      </p:sp>
    </p:spTree>
    <p:extLst>
      <p:ext uri="{BB962C8B-B14F-4D97-AF65-F5344CB8AC3E}">
        <p14:creationId xmlns:p14="http://schemas.microsoft.com/office/powerpoint/2010/main" val="1171084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F14F07A-E22C-3C4E-BB99-BC39ADE73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842" y="1261711"/>
            <a:ext cx="2938268" cy="29249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399B0C-8619-A547-A06F-A1B1EEA30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713" y="1396570"/>
            <a:ext cx="807058" cy="28637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F144DC-8F07-8B49-BA36-B7B7AB29E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84" y="1287835"/>
            <a:ext cx="2938268" cy="29249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F6E7CF-CC67-E44E-80FD-C2147DE3F6B4}"/>
              </a:ext>
            </a:extLst>
          </p:cNvPr>
          <p:cNvSpPr txBox="1"/>
          <p:nvPr/>
        </p:nvSpPr>
        <p:spPr>
          <a:xfrm>
            <a:off x="1415442" y="125260"/>
            <a:ext cx="6495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Model checking:  Does our model refer to reality?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F609E2-61BA-5D4C-AAB8-FE8A84D46981}"/>
              </a:ext>
            </a:extLst>
          </p:cNvPr>
          <p:cNvSpPr txBox="1"/>
          <p:nvPr/>
        </p:nvSpPr>
        <p:spPr>
          <a:xfrm>
            <a:off x="764088" y="751562"/>
            <a:ext cx="712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metric to measure GP-ness to test assumption: </a:t>
            </a:r>
            <a:r>
              <a:rPr lang="en-US" dirty="0" err="1">
                <a:solidFill>
                  <a:srgbClr val="FF0000"/>
                </a:solidFill>
              </a:rPr>
              <a:t>Mahalanobis</a:t>
            </a:r>
            <a:r>
              <a:rPr lang="en-US" dirty="0">
                <a:solidFill>
                  <a:srgbClr val="FF0000"/>
                </a:solidFill>
              </a:rPr>
              <a:t> distance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A4119E-C97D-004B-8D26-0A097D7847DA}"/>
              </a:ext>
            </a:extLst>
          </p:cNvPr>
          <p:cNvSpPr txBox="1"/>
          <p:nvPr/>
        </p:nvSpPr>
        <p:spPr>
          <a:xfrm>
            <a:off x="2544276" y="4224402"/>
            <a:ext cx="3824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This is what failure looks like!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D4A3B0-05FC-F847-8D2B-77E2BD86182D}"/>
              </a:ext>
            </a:extLst>
          </p:cNvPr>
          <p:cNvSpPr txBox="1"/>
          <p:nvPr/>
        </p:nvSpPr>
        <p:spPr>
          <a:xfrm>
            <a:off x="6253177" y="4687818"/>
            <a:ext cx="2769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Melendez et al., PRC (2019)</a:t>
            </a:r>
          </a:p>
        </p:txBody>
      </p:sp>
    </p:spTree>
    <p:extLst>
      <p:ext uri="{BB962C8B-B14F-4D97-AF65-F5344CB8AC3E}">
        <p14:creationId xmlns:p14="http://schemas.microsoft.com/office/powerpoint/2010/main" val="3440131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33519D-E312-2F4C-B727-00A0A1771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60" y="1362640"/>
            <a:ext cx="2794000" cy="279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483E3B-E840-C74C-9179-C2F38359F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101" y="1375340"/>
            <a:ext cx="2794000" cy="2781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45B31B-C50F-8A43-9DE9-BBDDD896A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300" y="1375340"/>
            <a:ext cx="787400" cy="279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39563E-77C3-CC43-9AD4-FB0AEB4DB1E8}"/>
              </a:ext>
            </a:extLst>
          </p:cNvPr>
          <p:cNvSpPr txBox="1"/>
          <p:nvPr/>
        </p:nvSpPr>
        <p:spPr>
          <a:xfrm>
            <a:off x="876822" y="802194"/>
            <a:ext cx="7213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EKM semi-local NN potential (R = 0.9 </a:t>
            </a:r>
            <a:r>
              <a:rPr lang="en-US" dirty="0" err="1"/>
              <a:t>fm</a:t>
            </a:r>
            <a:r>
              <a:rPr lang="en-US" dirty="0"/>
              <a:t>).  Results for total </a:t>
            </a:r>
            <a:r>
              <a:rPr lang="en-US" i="1" dirty="0"/>
              <a:t>np</a:t>
            </a:r>
            <a:r>
              <a:rPr lang="en-US" dirty="0"/>
              <a:t> cross section.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775945-E275-AF4E-ACA5-299C677FEBAC}"/>
              </a:ext>
            </a:extLst>
          </p:cNvPr>
          <p:cNvSpPr txBox="1"/>
          <p:nvPr/>
        </p:nvSpPr>
        <p:spPr>
          <a:xfrm>
            <a:off x="1415442" y="125260"/>
            <a:ext cx="6495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Model checking:  Does our model refer to reality?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D3431E-563D-3A47-B22E-4ADEF7E31B87}"/>
              </a:ext>
            </a:extLst>
          </p:cNvPr>
          <p:cNvSpPr txBox="1"/>
          <p:nvPr/>
        </p:nvSpPr>
        <p:spPr>
          <a:xfrm>
            <a:off x="1987586" y="4373154"/>
            <a:ext cx="5220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Ok for low orders but a problem at the highest order.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3BEF58-2AFE-A54B-BFD2-68E85BE7988C}"/>
              </a:ext>
            </a:extLst>
          </p:cNvPr>
          <p:cNvSpPr txBox="1"/>
          <p:nvPr/>
        </p:nvSpPr>
        <p:spPr>
          <a:xfrm>
            <a:off x="6253177" y="4687818"/>
            <a:ext cx="2769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Melendez et al., PRC (2019)</a:t>
            </a:r>
          </a:p>
        </p:txBody>
      </p:sp>
    </p:spTree>
    <p:extLst>
      <p:ext uri="{BB962C8B-B14F-4D97-AF65-F5344CB8AC3E}">
        <p14:creationId xmlns:p14="http://schemas.microsoft.com/office/powerpoint/2010/main" val="3524955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AD3FAD-798C-8E4F-87EC-B109F1D90D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33" r="4070" b="14346"/>
          <a:stretch/>
        </p:blipFill>
        <p:spPr>
          <a:xfrm>
            <a:off x="182880" y="1018366"/>
            <a:ext cx="8778240" cy="3566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DCA538-5291-AE4E-B6C3-8643478063A7}"/>
              </a:ext>
            </a:extLst>
          </p:cNvPr>
          <p:cNvSpPr txBox="1"/>
          <p:nvPr/>
        </p:nvSpPr>
        <p:spPr>
          <a:xfrm>
            <a:off x="3369501" y="618256"/>
            <a:ext cx="3017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Credible interval diagnostic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347E6C-4017-B14F-94DA-AB7113498ABA}"/>
              </a:ext>
            </a:extLst>
          </p:cNvPr>
          <p:cNvSpPr txBox="1"/>
          <p:nvPr/>
        </p:nvSpPr>
        <p:spPr>
          <a:xfrm>
            <a:off x="776615" y="97309"/>
            <a:ext cx="8121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Model checking:  Do our error bands have statistical meaning?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4D1E5F-C9D4-D94D-8CF1-E700E2D1EB80}"/>
              </a:ext>
            </a:extLst>
          </p:cNvPr>
          <p:cNvSpPr txBox="1"/>
          <p:nvPr/>
        </p:nvSpPr>
        <p:spPr>
          <a:xfrm>
            <a:off x="6253177" y="4687818"/>
            <a:ext cx="2769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Melendez et al., PRC (2019)</a:t>
            </a:r>
          </a:p>
        </p:txBody>
      </p:sp>
    </p:spTree>
    <p:extLst>
      <p:ext uri="{BB962C8B-B14F-4D97-AF65-F5344CB8AC3E}">
        <p14:creationId xmlns:p14="http://schemas.microsoft.com/office/powerpoint/2010/main" val="2036930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79A3FE-6673-8F46-BE26-CBECB4B222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63" b="11115"/>
          <a:stretch/>
        </p:blipFill>
        <p:spPr>
          <a:xfrm>
            <a:off x="-6723" y="919411"/>
            <a:ext cx="9150723" cy="38404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93E185-2572-CF40-8799-A1A3205CB379}"/>
              </a:ext>
            </a:extLst>
          </p:cNvPr>
          <p:cNvSpPr txBox="1"/>
          <p:nvPr/>
        </p:nvSpPr>
        <p:spPr>
          <a:xfrm>
            <a:off x="2091847" y="152776"/>
            <a:ext cx="5359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What is the breakdown scale of our EFT?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3535F6-6F51-8949-96C1-C2BC873E7A4E}"/>
              </a:ext>
            </a:extLst>
          </p:cNvPr>
          <p:cNvSpPr txBox="1"/>
          <p:nvPr/>
        </p:nvSpPr>
        <p:spPr>
          <a:xfrm>
            <a:off x="5240303" y="4696741"/>
            <a:ext cx="3733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Melendez et al., in preparation (2019)</a:t>
            </a:r>
          </a:p>
        </p:txBody>
      </p:sp>
    </p:spTree>
    <p:extLst>
      <p:ext uri="{BB962C8B-B14F-4D97-AF65-F5344CB8AC3E}">
        <p14:creationId xmlns:p14="http://schemas.microsoft.com/office/powerpoint/2010/main" val="28309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524F2-C978-CA43-9A44-858A19303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904" y="139286"/>
            <a:ext cx="8845826" cy="4903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Symmetry energy  in infinite matter (preliminary!)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BAEAE9-83C9-2F43-8293-2D10B83DCA1C}"/>
              </a:ext>
            </a:extLst>
          </p:cNvPr>
          <p:cNvSpPr txBox="1"/>
          <p:nvPr/>
        </p:nvSpPr>
        <p:spPr>
          <a:xfrm>
            <a:off x="3351059" y="529747"/>
            <a:ext cx="5614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Christian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Drischler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, Jordan Melendez, et al., in preparation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9ED626-08F2-9F44-8FEA-55D17636B617}"/>
              </a:ext>
            </a:extLst>
          </p:cNvPr>
          <p:cNvSpPr txBox="1"/>
          <p:nvPr/>
        </p:nvSpPr>
        <p:spPr>
          <a:xfrm>
            <a:off x="1189197" y="949694"/>
            <a:ext cx="6611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NN potential: </a:t>
            </a:r>
            <a:r>
              <a:rPr lang="en-US" dirty="0" err="1"/>
              <a:t>Entem-Machleidt-Nosyk</a:t>
            </a:r>
            <a:r>
              <a:rPr lang="en-US" dirty="0"/>
              <a:t> (450 MeV) with fitted 3N LECs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51A58B-300A-9F4F-83F8-D17316394124}"/>
              </a:ext>
            </a:extLst>
          </p:cNvPr>
          <p:cNvSpPr txBox="1"/>
          <p:nvPr/>
        </p:nvSpPr>
        <p:spPr>
          <a:xfrm>
            <a:off x="1515134" y="4571100"/>
            <a:ext cx="6579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Many interesting questions to investigate and comparisons to make!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417242-9ABD-9A40-BF3B-EEA34A6B6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384" y="1485051"/>
            <a:ext cx="3005558" cy="29207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71AC72-C189-074E-8CDC-7474AF694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58" y="1784445"/>
            <a:ext cx="5773072" cy="232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81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125C7B-26DC-3044-9A73-20510C34A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531" y="158839"/>
            <a:ext cx="6992937" cy="704922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+mn-lt"/>
              </a:rPr>
              <a:t>Parameter estimation: Exploring projected posteriors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31ADCA-C3ED-6144-87A9-8FC721806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704" y="1064615"/>
            <a:ext cx="9144000" cy="3263504"/>
          </a:xfrm>
        </p:spPr>
        <p:txBody>
          <a:bodyPr>
            <a:normAutofit/>
          </a:bodyPr>
          <a:lstStyle/>
          <a:p>
            <a:pPr marL="192024" indent="-192024"/>
            <a:r>
              <a:rPr lang="en-US" sz="2000" dirty="0"/>
              <a:t>First without the model discrepancy (theory error) term:</a:t>
            </a:r>
          </a:p>
          <a:p>
            <a:endParaRPr lang="en-US" sz="2000" dirty="0"/>
          </a:p>
          <a:p>
            <a:endParaRPr lang="en-US" sz="2000" dirty="0"/>
          </a:p>
          <a:p>
            <a:pPr marL="192024" indent="-192024"/>
            <a:r>
              <a:rPr lang="en-US" sz="2000" dirty="0"/>
              <a:t>Consider high-enough order so that truncation error is small</a:t>
            </a:r>
          </a:p>
          <a:p>
            <a:pPr marL="192024" indent="-192024"/>
            <a:r>
              <a:rPr lang="en-US" sz="2000" dirty="0">
                <a:solidFill>
                  <a:srgbClr val="FF0000"/>
                </a:solidFill>
              </a:rPr>
              <a:t>Regular least-squares (𝜒</a:t>
            </a:r>
            <a:r>
              <a:rPr lang="en-US" sz="2000" baseline="30000" dirty="0">
                <a:solidFill>
                  <a:srgbClr val="FF0000"/>
                </a:solidFill>
              </a:rPr>
              <a:t>2</a:t>
            </a:r>
            <a:r>
              <a:rPr lang="en-US" sz="2000" dirty="0">
                <a:solidFill>
                  <a:srgbClr val="FF0000"/>
                </a:solidFill>
              </a:rPr>
              <a:t>) likelihood times Gaussian prior for natural LECs: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991D6F-FD84-5740-9D43-AB9CF47E9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531" y="3188152"/>
            <a:ext cx="5925312" cy="3475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C849C7-9723-0F45-8A27-A7019E4AB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426" y="3813226"/>
            <a:ext cx="3648456" cy="3470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C41180-5872-B548-9CF8-8821D4FD9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4385997"/>
            <a:ext cx="1704975" cy="3905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EEA82F-53F7-844D-BC5B-41FA66081CE4}"/>
              </a:ext>
            </a:extLst>
          </p:cNvPr>
          <p:cNvSpPr txBox="1"/>
          <p:nvPr/>
        </p:nvSpPr>
        <p:spPr>
          <a:xfrm>
            <a:off x="1520608" y="4348303"/>
            <a:ext cx="117378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Residual: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01ED6C-2F75-F049-9063-9F216478E49F}"/>
              </a:ext>
            </a:extLst>
          </p:cNvPr>
          <p:cNvSpPr txBox="1"/>
          <p:nvPr/>
        </p:nvSpPr>
        <p:spPr>
          <a:xfrm>
            <a:off x="6502834" y="4456191"/>
            <a:ext cx="1614487" cy="553998"/>
          </a:xfrm>
          <a:prstGeom prst="rect">
            <a:avLst/>
          </a:prstGeom>
          <a:solidFill>
            <a:srgbClr val="FF0000">
              <a:alpha val="12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</a:rPr>
              <a:t>Discourages large LECs (naturalness)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260F52-BE50-2A4A-B9C6-CBA40C1B4A5E}"/>
              </a:ext>
            </a:extLst>
          </p:cNvPr>
          <p:cNvCxnSpPr/>
          <p:nvPr/>
        </p:nvCxnSpPr>
        <p:spPr>
          <a:xfrm flipH="1" flipV="1">
            <a:off x="6892529" y="4144679"/>
            <a:ext cx="321525" cy="308927"/>
          </a:xfrm>
          <a:prstGeom prst="line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0575CBC-30F3-CA47-BC33-E187C14A5820}"/>
              </a:ext>
            </a:extLst>
          </p:cNvPr>
          <p:cNvGrpSpPr>
            <a:grpSpLocks noChangeAspect="1"/>
          </p:cNvGrpSpPr>
          <p:nvPr/>
        </p:nvGrpSpPr>
        <p:grpSpPr>
          <a:xfrm>
            <a:off x="2515530" y="1583043"/>
            <a:ext cx="3093720" cy="457200"/>
            <a:chOff x="2778709" y="1749806"/>
            <a:chExt cx="4042461" cy="59740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435D1D2-E84F-7F49-A7A6-7BAD53950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78709" y="1849374"/>
              <a:ext cx="4042461" cy="398272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70C8D60-5918-134D-A756-27BE40870A6E}"/>
                </a:ext>
              </a:extLst>
            </p:cNvPr>
            <p:cNvSpPr/>
            <p:nvPr/>
          </p:nvSpPr>
          <p:spPr>
            <a:xfrm>
              <a:off x="4558285" y="1749806"/>
              <a:ext cx="1097280" cy="5974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4329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649FCD-8BB0-AE48-97CA-274BC8EBF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763" y="107941"/>
            <a:ext cx="5915025" cy="704922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+mn-lt"/>
              </a:rPr>
              <a:t>Projected posteriors as a diagnostic tool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5A49DE-3ED7-0E43-8D34-76991B5D32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6933" b="-6933"/>
          <a:stretch/>
        </p:blipFill>
        <p:spPr>
          <a:xfrm>
            <a:off x="1824288" y="812863"/>
            <a:ext cx="5323974" cy="7496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C8C18B-A966-BB45-BC88-693021063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2" y="1629786"/>
            <a:ext cx="3161495" cy="32189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3D865D-39F7-3D42-9B8C-0EE0A35AD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718" y="1902835"/>
            <a:ext cx="3205140" cy="26728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8A20AC-0AA2-D745-83EC-B7289F04DFDD}"/>
              </a:ext>
            </a:extLst>
          </p:cNvPr>
          <p:cNvSpPr txBox="1"/>
          <p:nvPr/>
        </p:nvSpPr>
        <p:spPr>
          <a:xfrm>
            <a:off x="1768749" y="2464593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3P0 channel at N3LO</a:t>
            </a:r>
          </a:p>
          <a:p>
            <a:pPr algn="ctr"/>
            <a:r>
              <a:rPr lang="en-US" sz="1200" dirty="0"/>
              <a:t> np sector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6640A8-99D1-E64B-BE0A-EF71F2832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1419" y="4574857"/>
            <a:ext cx="2028073" cy="2739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0FD3DD-29F9-8B4A-A5D6-1C1F9589C337}"/>
              </a:ext>
            </a:extLst>
          </p:cNvPr>
          <p:cNvSpPr txBox="1"/>
          <p:nvPr/>
        </p:nvSpPr>
        <p:spPr>
          <a:xfrm>
            <a:off x="3127089" y="2012387"/>
            <a:ext cx="28104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Projected posteriors give: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600" dirty="0"/>
              <a:t>info on correlations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600" dirty="0"/>
              <a:t>“best” parameter values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600" dirty="0"/>
              <a:t>indication of normality</a:t>
            </a:r>
          </a:p>
          <a:p>
            <a:pPr lvl="1"/>
            <a:endParaRPr lang="en-US" sz="16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Uncorrelated and Gaussian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Also: Comparison to EKM’s values from optimization</a:t>
            </a:r>
          </a:p>
          <a:p>
            <a:r>
              <a:rPr lang="en-US" sz="1600" dirty="0"/>
              <a:t>     (need not match!)</a:t>
            </a:r>
          </a:p>
        </p:txBody>
      </p:sp>
    </p:spTree>
    <p:extLst>
      <p:ext uri="{BB962C8B-B14F-4D97-AF65-F5344CB8AC3E}">
        <p14:creationId xmlns:p14="http://schemas.microsoft.com/office/powerpoint/2010/main" val="2223753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AF5EB1-ADF8-244D-A879-CD7D8AB36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288" y="812864"/>
            <a:ext cx="4672584" cy="6579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1EC3CE-5CCA-7940-A4A2-3C965F56F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15" y="1531739"/>
            <a:ext cx="3471173" cy="36080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75D909-ECC1-ED40-A614-DACCC8C80222}"/>
              </a:ext>
            </a:extLst>
          </p:cNvPr>
          <p:cNvSpPr txBox="1"/>
          <p:nvPr/>
        </p:nvSpPr>
        <p:spPr>
          <a:xfrm>
            <a:off x="5017229" y="1863940"/>
            <a:ext cx="3656871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Irregular structure of posterior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Nothing </a:t>
            </a:r>
            <a:r>
              <a:rPr lang="en-US" sz="1600" i="1" dirty="0"/>
              <a:t>necessarily</a:t>
            </a:r>
            <a:r>
              <a:rPr lang="en-US" sz="1600" dirty="0"/>
              <a:t> wrong, but a clue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Here: a physics issue actually explains the distorted structure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Parameter redundancy at N3LO, an operator can be eliminated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True in 3S1-3D1 channel as well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3725EB-21BA-A84F-A54D-F41918E862F5}"/>
              </a:ext>
            </a:extLst>
          </p:cNvPr>
          <p:cNvSpPr txBox="1"/>
          <p:nvPr/>
        </p:nvSpPr>
        <p:spPr>
          <a:xfrm>
            <a:off x="6057386" y="4765373"/>
            <a:ext cx="3086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</a:rPr>
              <a:t>Wesolowski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 et al., J. Phys. G (2019)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A04878-9487-064F-B921-A0E91FCD538F}"/>
              </a:ext>
            </a:extLst>
          </p:cNvPr>
          <p:cNvSpPr txBox="1"/>
          <p:nvPr/>
        </p:nvSpPr>
        <p:spPr>
          <a:xfrm>
            <a:off x="2079833" y="1890004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1S0 channel at N3LO</a:t>
            </a:r>
          </a:p>
          <a:p>
            <a:pPr algn="ctr"/>
            <a:r>
              <a:rPr lang="en-US" sz="1200" dirty="0"/>
              <a:t> np sector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1C2198-9373-3D47-AB41-D6AB75BFA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3063" y="3538933"/>
            <a:ext cx="6229350" cy="119062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74EC54D-B216-0845-B70F-7B5A5FFDDB05}"/>
              </a:ext>
            </a:extLst>
          </p:cNvPr>
          <p:cNvSpPr txBox="1">
            <a:spLocks/>
          </p:cNvSpPr>
          <p:nvPr/>
        </p:nvSpPr>
        <p:spPr>
          <a:xfrm>
            <a:off x="1528763" y="107941"/>
            <a:ext cx="5915025" cy="704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FF0000"/>
                </a:solidFill>
                <a:latin typeface="+mn-lt"/>
              </a:rPr>
              <a:t>Projected posteriors as a diagnostic tool</a:t>
            </a:r>
          </a:p>
        </p:txBody>
      </p:sp>
    </p:spTree>
    <p:extLst>
      <p:ext uri="{BB962C8B-B14F-4D97-AF65-F5344CB8AC3E}">
        <p14:creationId xmlns:p14="http://schemas.microsoft.com/office/powerpoint/2010/main" val="78029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AF5EB1-ADF8-244D-A879-CD7D8AB36C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6933" b="-6933"/>
          <a:stretch/>
        </p:blipFill>
        <p:spPr>
          <a:xfrm>
            <a:off x="1824288" y="736663"/>
            <a:ext cx="5323974" cy="7496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CB29B-45A9-0D47-A91D-6D79405B8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37" y="1441585"/>
            <a:ext cx="3466464" cy="36190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675E5B-2279-714F-AADC-52A9AC5DE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0939" y="2808038"/>
            <a:ext cx="2347679" cy="1968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CB357C1-0A34-B74A-B53E-018811E1D020}"/>
              </a:ext>
            </a:extLst>
          </p:cNvPr>
          <p:cNvSpPr txBox="1"/>
          <p:nvPr/>
        </p:nvSpPr>
        <p:spPr>
          <a:xfrm>
            <a:off x="4205947" y="1951731"/>
            <a:ext cx="4644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Set            to 0 and use only 3 parameters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Description of data still good (and potential softer)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Reinert et al., EPJA (2018) improved potential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DEAD08-FED1-6147-9665-E9084ED10A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8019" y="2003354"/>
            <a:ext cx="370490" cy="2074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7FEB48-A76B-FA4F-827B-ABC0F82C21E5}"/>
              </a:ext>
            </a:extLst>
          </p:cNvPr>
          <p:cNvSpPr txBox="1"/>
          <p:nvPr/>
        </p:nvSpPr>
        <p:spPr>
          <a:xfrm>
            <a:off x="2079832" y="1895884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1S0 channel at N3LO</a:t>
            </a:r>
          </a:p>
          <a:p>
            <a:pPr algn="ctr"/>
            <a:r>
              <a:rPr lang="en-US" sz="1200" dirty="0"/>
              <a:t> np sector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51167DA-BB85-8D4E-8361-CCC4C3517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763" y="107941"/>
            <a:ext cx="5915025" cy="704922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+mn-lt"/>
              </a:rPr>
              <a:t>Projected posteriors as a diagnostic tool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5ED62C-8DA1-904B-8687-861923A7B407}"/>
              </a:ext>
            </a:extLst>
          </p:cNvPr>
          <p:cNvSpPr txBox="1"/>
          <p:nvPr/>
        </p:nvSpPr>
        <p:spPr>
          <a:xfrm>
            <a:off x="6057386" y="4765373"/>
            <a:ext cx="3086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</a:rPr>
              <a:t>Wesolowski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 et al., J. Phys. G (2019)</a:t>
            </a:r>
          </a:p>
        </p:txBody>
      </p:sp>
    </p:spTree>
    <p:extLst>
      <p:ext uri="{BB962C8B-B14F-4D97-AF65-F5344CB8AC3E}">
        <p14:creationId xmlns:p14="http://schemas.microsoft.com/office/powerpoint/2010/main" val="3940281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6C7C5-7A8F-A149-AF69-78087815D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8679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91298-2065-0F48-BF87-236AD0856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314451"/>
            <a:ext cx="8229600" cy="3394472"/>
          </a:xfrm>
        </p:spPr>
        <p:txBody>
          <a:bodyPr>
            <a:normAutofit/>
          </a:bodyPr>
          <a:lstStyle/>
          <a:p>
            <a:r>
              <a:rPr lang="en-US" sz="2800" dirty="0"/>
              <a:t>Overview of Bayesian methods for EFT</a:t>
            </a:r>
          </a:p>
          <a:p>
            <a:r>
              <a:rPr lang="en-US" sz="2800" dirty="0"/>
              <a:t>Truncation errors and model checking</a:t>
            </a:r>
          </a:p>
          <a:p>
            <a:r>
              <a:rPr lang="en-US" sz="2800" dirty="0"/>
              <a:t>Aspects of EFT parameter estimation</a:t>
            </a:r>
          </a:p>
          <a:p>
            <a:r>
              <a:rPr lang="en-US" sz="2800" dirty="0"/>
              <a:t>Snapshots of Bayesian EFT applications</a:t>
            </a:r>
          </a:p>
          <a:p>
            <a:r>
              <a:rPr lang="en-US" sz="2800" dirty="0"/>
              <a:t>Take-away points and advertisements</a:t>
            </a:r>
          </a:p>
        </p:txBody>
      </p:sp>
    </p:spTree>
    <p:extLst>
      <p:ext uri="{BB962C8B-B14F-4D97-AF65-F5344CB8AC3E}">
        <p14:creationId xmlns:p14="http://schemas.microsoft.com/office/powerpoint/2010/main" val="2690597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16005-2EB4-5E48-BB50-BB3A9503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1444"/>
            <a:ext cx="7643813" cy="566873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+mn-lt"/>
              </a:rPr>
              <a:t>Effect of the prior with less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05E1E5-2A7B-F94A-AB38-1028C1A8F6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10014" y="1776239"/>
            <a:ext cx="5469023" cy="309026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2AC6B9-EEDE-0E40-82AD-9281B5BEEE9D}"/>
              </a:ext>
            </a:extLst>
          </p:cNvPr>
          <p:cNvSpPr txBox="1"/>
          <p:nvPr/>
        </p:nvSpPr>
        <p:spPr>
          <a:xfrm>
            <a:off x="3100151" y="4764901"/>
            <a:ext cx="3700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Increase 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E</a:t>
            </a:r>
            <a:r>
              <a:rPr lang="en-US" sz="1600" baseline="-25000" dirty="0" err="1">
                <a:solidFill>
                  <a:schemeClr val="accent2">
                    <a:lumMod val="75000"/>
                  </a:schemeClr>
                </a:solidFill>
              </a:rPr>
              <a:t>max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 (more data at higher energy)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4D646B-98E5-9A44-8D33-58675C073566}"/>
              </a:ext>
            </a:extLst>
          </p:cNvPr>
          <p:cNvSpPr txBox="1"/>
          <p:nvPr/>
        </p:nvSpPr>
        <p:spPr>
          <a:xfrm rot="16200000">
            <a:off x="684330" y="3147130"/>
            <a:ext cx="18603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Increase prior width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D46266-E2DD-D54C-BA37-656EAE818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264" y="621020"/>
            <a:ext cx="4672584" cy="65793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399F3DB-F539-7245-B904-63B66DDDFDC3}"/>
              </a:ext>
            </a:extLst>
          </p:cNvPr>
          <p:cNvSpPr/>
          <p:nvPr/>
        </p:nvSpPr>
        <p:spPr>
          <a:xfrm>
            <a:off x="2171700" y="1918388"/>
            <a:ext cx="834081" cy="2737182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BA46B9-E288-C540-915B-AAAC503D9E10}"/>
              </a:ext>
            </a:extLst>
          </p:cNvPr>
          <p:cNvSpPr txBox="1"/>
          <p:nvPr/>
        </p:nvSpPr>
        <p:spPr>
          <a:xfrm>
            <a:off x="3125551" y="3113855"/>
            <a:ext cx="4214167" cy="36933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Less data, prior needed to avoid overfitting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F86E45-2D2C-6A42-ABDE-C3A9ED7D60DF}"/>
              </a:ext>
            </a:extLst>
          </p:cNvPr>
          <p:cNvSpPr/>
          <p:nvPr/>
        </p:nvSpPr>
        <p:spPr>
          <a:xfrm>
            <a:off x="2171700" y="3282527"/>
            <a:ext cx="5062287" cy="687246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2B1566-D5F8-E742-BC6A-58EE4894CD49}"/>
              </a:ext>
            </a:extLst>
          </p:cNvPr>
          <p:cNvSpPr txBox="1"/>
          <p:nvPr/>
        </p:nvSpPr>
        <p:spPr>
          <a:xfrm>
            <a:off x="3125551" y="4058947"/>
            <a:ext cx="4532075" cy="36933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Increase range of data, prior has less influence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B39ADE-906B-D547-AD06-881DEDD402D8}"/>
              </a:ext>
            </a:extLst>
          </p:cNvPr>
          <p:cNvSpPr txBox="1"/>
          <p:nvPr/>
        </p:nvSpPr>
        <p:spPr>
          <a:xfrm>
            <a:off x="1608148" y="1454880"/>
            <a:ext cx="3034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Repeat same problem, vary givens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2467F6-FF34-1140-A4A0-997ADC6B719B}"/>
              </a:ext>
            </a:extLst>
          </p:cNvPr>
          <p:cNvSpPr txBox="1"/>
          <p:nvPr/>
        </p:nvSpPr>
        <p:spPr>
          <a:xfrm>
            <a:off x="5986205" y="1275705"/>
            <a:ext cx="3086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</a:rPr>
              <a:t>Wesolowski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 et al., J. Phys. G (2019)</a:t>
            </a:r>
          </a:p>
        </p:txBody>
      </p:sp>
    </p:spTree>
    <p:extLst>
      <p:ext uri="{BB962C8B-B14F-4D97-AF65-F5344CB8AC3E}">
        <p14:creationId xmlns:p14="http://schemas.microsoft.com/office/powerpoint/2010/main" val="358909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3242507-5DBE-CA4D-A27E-FDE8C6990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766" y="145988"/>
            <a:ext cx="6441909" cy="569118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+mn-lt"/>
              </a:rPr>
              <a:t>Parameter estimation including truncation errors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1B7428A-1F4E-914F-BAD9-2D8D21F61E8A}"/>
              </a:ext>
            </a:extLst>
          </p:cNvPr>
          <p:cNvGrpSpPr/>
          <p:nvPr/>
        </p:nvGrpSpPr>
        <p:grpSpPr>
          <a:xfrm>
            <a:off x="852348" y="807107"/>
            <a:ext cx="3031846" cy="448056"/>
            <a:chOff x="1136464" y="1133292"/>
            <a:chExt cx="4042461" cy="5974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6F110B-50B8-904F-8D48-BF86D146D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6464" y="1266082"/>
              <a:ext cx="4042461" cy="39827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6077AB6-04D5-174F-8711-3D1D0CC9D96A}"/>
                </a:ext>
              </a:extLst>
            </p:cNvPr>
            <p:cNvSpPr/>
            <p:nvPr/>
          </p:nvSpPr>
          <p:spPr>
            <a:xfrm>
              <a:off x="3157694" y="1133292"/>
              <a:ext cx="856085" cy="59740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DC7AEE1-3E41-D44E-94DF-58BCC5B1D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619" y="635121"/>
            <a:ext cx="2688056" cy="7755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504830-5770-874C-B460-4293C87A340F}"/>
              </a:ext>
            </a:extLst>
          </p:cNvPr>
          <p:cNvSpPr txBox="1"/>
          <p:nvPr/>
        </p:nvSpPr>
        <p:spPr>
          <a:xfrm>
            <a:off x="484030" y="1468864"/>
            <a:ext cx="775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put a prior on the unknown higher-order coefficients: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16408D-5166-4F4C-A893-3E0796FA1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647" y="1499296"/>
            <a:ext cx="1573631" cy="2733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568F3E-099C-AB49-ADC8-F16786E2EC3C}"/>
              </a:ext>
            </a:extLst>
          </p:cNvPr>
          <p:cNvSpPr txBox="1"/>
          <p:nvPr/>
        </p:nvSpPr>
        <p:spPr>
          <a:xfrm>
            <a:off x="490040" y="1863512"/>
            <a:ext cx="830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Just a sum of Gaussian random variables using this prior (which we have validated)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B71A580-1D21-5940-99FF-0400BEE61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039" y="2649198"/>
            <a:ext cx="8122619" cy="273084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1. Theory error at each kinematic point (Q) is completely uncorrelated: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/>
              <a:t>2. Theory error at each kinematic point (Q) is fully correlated, with same coefficients: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17B109-5970-D046-8F06-29EB909F9E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0627" y="3147744"/>
            <a:ext cx="3099816" cy="7322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7B1F85-BE93-6D49-BA58-DEE5207ACB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9303" y="4369173"/>
            <a:ext cx="2911875" cy="73152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E5F2D2F6-4D4A-0F42-B2B6-C5EA8D78B60B}"/>
              </a:ext>
            </a:extLst>
          </p:cNvPr>
          <p:cNvSpPr>
            <a:spLocks noChangeAspect="1"/>
          </p:cNvSpPr>
          <p:nvPr/>
        </p:nvSpPr>
        <p:spPr>
          <a:xfrm>
            <a:off x="4656454" y="3178810"/>
            <a:ext cx="1035558" cy="631438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B1C9FA-8470-6844-9834-CC2D12A140DF}"/>
              </a:ext>
            </a:extLst>
          </p:cNvPr>
          <p:cNvSpPr/>
          <p:nvPr/>
        </p:nvSpPr>
        <p:spPr>
          <a:xfrm>
            <a:off x="4913162" y="4404268"/>
            <a:ext cx="960120" cy="630936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6755AC0-B0F6-BC4E-B20A-CC93C262079C}"/>
              </a:ext>
            </a:extLst>
          </p:cNvPr>
          <p:cNvSpPr txBox="1">
            <a:spLocks/>
          </p:cNvSpPr>
          <p:nvPr/>
        </p:nvSpPr>
        <p:spPr>
          <a:xfrm>
            <a:off x="1552326" y="2256583"/>
            <a:ext cx="5915025" cy="497681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700" b="1" dirty="0">
                <a:latin typeface="+mn-lt"/>
              </a:rPr>
              <a:t>Two extreme assumptions about correlations</a:t>
            </a:r>
          </a:p>
        </p:txBody>
      </p:sp>
    </p:spTree>
    <p:extLst>
      <p:ext uri="{BB962C8B-B14F-4D97-AF65-F5344CB8AC3E}">
        <p14:creationId xmlns:p14="http://schemas.microsoft.com/office/powerpoint/2010/main" val="309854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4" grpId="0" animBg="1"/>
      <p:bldP spid="15" grpId="0" animBg="1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C94AEA-16FA-E84A-ACFB-84E7C657BC0F}"/>
              </a:ext>
            </a:extLst>
          </p:cNvPr>
          <p:cNvSpPr txBox="1"/>
          <p:nvPr/>
        </p:nvSpPr>
        <p:spPr>
          <a:xfrm>
            <a:off x="2288932" y="1402677"/>
            <a:ext cx="3963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Full posterior pdf including theory error: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CC2FF1-A1ED-2C4A-9A6E-1D1EBBD3C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459" y="2761045"/>
            <a:ext cx="5408261" cy="638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188A23-9540-A542-9C09-623B3FFF9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162" y="3982093"/>
            <a:ext cx="7035294" cy="8112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019502-9660-B348-BFA3-5F104CDC2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87" y="1838073"/>
            <a:ext cx="6974576" cy="4126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B2663A-76B1-BD44-954E-B27698F8D553}"/>
              </a:ext>
            </a:extLst>
          </p:cNvPr>
          <p:cNvSpPr txBox="1"/>
          <p:nvPr/>
        </p:nvSpPr>
        <p:spPr>
          <a:xfrm>
            <a:off x="1765460" y="2343165"/>
            <a:ext cx="5294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Covariance matrix for assuming uncorrelated </a:t>
            </a:r>
            <a:r>
              <a:rPr lang="en-US" i="1" dirty="0">
                <a:solidFill>
                  <a:schemeClr val="accent1"/>
                </a:solidFill>
              </a:rPr>
              <a:t>Q</a:t>
            </a:r>
            <a:r>
              <a:rPr lang="en-US" dirty="0">
                <a:solidFill>
                  <a:schemeClr val="accent1"/>
                </a:solidFill>
              </a:rPr>
              <a:t> points: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D43701-2553-C442-ACA1-217E0A27D098}"/>
              </a:ext>
            </a:extLst>
          </p:cNvPr>
          <p:cNvSpPr txBox="1"/>
          <p:nvPr/>
        </p:nvSpPr>
        <p:spPr>
          <a:xfrm>
            <a:off x="1659662" y="3597744"/>
            <a:ext cx="518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Covariance matrix assuming fully correlated </a:t>
            </a:r>
            <a:r>
              <a:rPr lang="en-US" i="1" dirty="0">
                <a:solidFill>
                  <a:schemeClr val="accent2"/>
                </a:solidFill>
              </a:rPr>
              <a:t>Q</a:t>
            </a:r>
            <a:r>
              <a:rPr lang="en-US" dirty="0">
                <a:solidFill>
                  <a:schemeClr val="accent2"/>
                </a:solidFill>
              </a:rPr>
              <a:t> points: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85FFEA2-AEA5-E543-8941-94C81AE45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766" y="145988"/>
            <a:ext cx="6441909" cy="569118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+mn-lt"/>
              </a:rPr>
              <a:t>Parameter estimation including truncation errors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F8F7D6-8C4C-054E-84E0-48C158B4B375}"/>
              </a:ext>
            </a:extLst>
          </p:cNvPr>
          <p:cNvGrpSpPr>
            <a:grpSpLocks noChangeAspect="1"/>
          </p:cNvGrpSpPr>
          <p:nvPr/>
        </p:nvGrpSpPr>
        <p:grpSpPr>
          <a:xfrm>
            <a:off x="1424363" y="795597"/>
            <a:ext cx="2724912" cy="402696"/>
            <a:chOff x="1136464" y="1133292"/>
            <a:chExt cx="4042461" cy="59740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9B918FC-DF46-4942-B283-141E1ED18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36464" y="1266082"/>
              <a:ext cx="4042461" cy="398272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21C3063-2EBB-414A-A1C2-CD6E4CA3FBC3}"/>
                </a:ext>
              </a:extLst>
            </p:cNvPr>
            <p:cNvSpPr/>
            <p:nvPr/>
          </p:nvSpPr>
          <p:spPr>
            <a:xfrm>
              <a:off x="3157694" y="1133292"/>
              <a:ext cx="856085" cy="59740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98AE453-3EC5-044C-A2C5-7507EF3799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4101" y="648678"/>
            <a:ext cx="2468880" cy="71231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2D03F03-759F-494A-AF36-DC7B35A81576}"/>
              </a:ext>
            </a:extLst>
          </p:cNvPr>
          <p:cNvSpPr txBox="1"/>
          <p:nvPr/>
        </p:nvSpPr>
        <p:spPr>
          <a:xfrm>
            <a:off x="6057386" y="4765373"/>
            <a:ext cx="3086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</a:rPr>
              <a:t>Wesolowski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 et al., J. Phys. G (2019)</a:t>
            </a:r>
          </a:p>
        </p:txBody>
      </p:sp>
    </p:spTree>
    <p:extLst>
      <p:ext uri="{BB962C8B-B14F-4D97-AF65-F5344CB8AC3E}">
        <p14:creationId xmlns:p14="http://schemas.microsoft.com/office/powerpoint/2010/main" val="398495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4568A8-21F9-9C42-9EA3-0C073557B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221" y="1479301"/>
            <a:ext cx="2769487" cy="2989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79D883-AD45-D140-B46F-7496162DE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901" y="1450739"/>
            <a:ext cx="2741025" cy="29590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FFC075-F005-F345-A37C-22D14847B6CF}"/>
              </a:ext>
            </a:extLst>
          </p:cNvPr>
          <p:cNvSpPr txBox="1"/>
          <p:nvPr/>
        </p:nvSpPr>
        <p:spPr>
          <a:xfrm>
            <a:off x="1341522" y="4469087"/>
            <a:ext cx="256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Uncorrelated assumption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8B693C-CD6C-274F-BD96-C4944C903B27}"/>
              </a:ext>
            </a:extLst>
          </p:cNvPr>
          <p:cNvSpPr txBox="1"/>
          <p:nvPr/>
        </p:nvSpPr>
        <p:spPr>
          <a:xfrm>
            <a:off x="4959122" y="4409800"/>
            <a:ext cx="231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Correlated assumption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3D262-285F-CA4E-9977-D7201D6249FE}"/>
              </a:ext>
            </a:extLst>
          </p:cNvPr>
          <p:cNvSpPr txBox="1"/>
          <p:nvPr/>
        </p:nvSpPr>
        <p:spPr>
          <a:xfrm>
            <a:off x="1050539" y="914659"/>
            <a:ext cx="6210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Use partial-wave cross sections extracted from PWA phase shifts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6F69973-A340-6D42-BABC-EBCA2C6CA5D5}"/>
              </a:ext>
            </a:extLst>
          </p:cNvPr>
          <p:cNvSpPr txBox="1">
            <a:spLocks/>
          </p:cNvSpPr>
          <p:nvPr/>
        </p:nvSpPr>
        <p:spPr>
          <a:xfrm>
            <a:off x="1467841" y="244561"/>
            <a:ext cx="5915025" cy="59823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rgbClr val="FF0000"/>
                </a:solidFill>
                <a:latin typeface="+mn-lt"/>
              </a:rPr>
              <a:t>Effect of including truncation errors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CAFACD-D1B7-4D45-A6BD-11940F7C11CE}"/>
              </a:ext>
            </a:extLst>
          </p:cNvPr>
          <p:cNvSpPr txBox="1"/>
          <p:nvPr/>
        </p:nvSpPr>
        <p:spPr>
          <a:xfrm>
            <a:off x="6057386" y="4765373"/>
            <a:ext cx="3086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</a:rPr>
              <a:t>Wesolowski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 et al., J. Phys. G (2019)</a:t>
            </a:r>
          </a:p>
        </p:txBody>
      </p:sp>
    </p:spTree>
    <p:extLst>
      <p:ext uri="{BB962C8B-B14F-4D97-AF65-F5344CB8AC3E}">
        <p14:creationId xmlns:p14="http://schemas.microsoft.com/office/powerpoint/2010/main" val="25051275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D0BB4A3-EB38-9742-A341-9C5D9002D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383" y="1570346"/>
            <a:ext cx="2819400" cy="3028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644EBC-BE2C-734E-BF50-7628DDA75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182" y="1528980"/>
            <a:ext cx="2874893" cy="30885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5C5CDA-DEB3-B242-89C7-7D88F7620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820" y="1734888"/>
            <a:ext cx="3027605" cy="288290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6807438-00C3-AA47-B1B0-EB697C06B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603" y="226593"/>
            <a:ext cx="7989818" cy="598232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+mn-lt"/>
              </a:rPr>
              <a:t>Effect of including truncation errors in parameter estimation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FECAB6-9B62-D14F-BCA8-018FC09F40C2}"/>
              </a:ext>
            </a:extLst>
          </p:cNvPr>
          <p:cNvSpPr txBox="1"/>
          <p:nvPr/>
        </p:nvSpPr>
        <p:spPr>
          <a:xfrm>
            <a:off x="772311" y="753446"/>
            <a:ext cx="7796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If effects of higher-order operators are absorbed by including theory errors, LEC extractions should be independent of </a:t>
            </a:r>
            <a:r>
              <a:rPr lang="en-US" dirty="0" err="1">
                <a:solidFill>
                  <a:srgbClr val="7030A0"/>
                </a:solidFill>
              </a:rPr>
              <a:t>E</a:t>
            </a:r>
            <a:r>
              <a:rPr lang="en-US" baseline="-25000" dirty="0" err="1">
                <a:solidFill>
                  <a:srgbClr val="7030A0"/>
                </a:solidFill>
              </a:rPr>
              <a:t>max</a:t>
            </a:r>
            <a:r>
              <a:rPr lang="en-US" dirty="0">
                <a:solidFill>
                  <a:srgbClr val="7030A0"/>
                </a:solidFill>
              </a:rPr>
              <a:t>, the highest-energy datum used: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A5D4B2-18C5-F54E-8ED1-2FA4BF0D93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6777" y="1734888"/>
            <a:ext cx="3006612" cy="28629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062CDC-E635-544C-96B7-3608F4A70568}"/>
              </a:ext>
            </a:extLst>
          </p:cNvPr>
          <p:cNvSpPr txBox="1"/>
          <p:nvPr/>
        </p:nvSpPr>
        <p:spPr>
          <a:xfrm>
            <a:off x="1589172" y="4542651"/>
            <a:ext cx="2560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Uncorrelated assumption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64F4ED-0797-8941-8185-6C191E3976DC}"/>
              </a:ext>
            </a:extLst>
          </p:cNvPr>
          <p:cNvSpPr txBox="1"/>
          <p:nvPr/>
        </p:nvSpPr>
        <p:spPr>
          <a:xfrm>
            <a:off x="5151162" y="4545878"/>
            <a:ext cx="231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Correlated assumption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729289-071E-FB4A-8C03-2FA465BFA739}"/>
              </a:ext>
            </a:extLst>
          </p:cNvPr>
          <p:cNvSpPr txBox="1"/>
          <p:nvPr/>
        </p:nvSpPr>
        <p:spPr>
          <a:xfrm>
            <a:off x="6418634" y="4854273"/>
            <a:ext cx="27265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Wesolowski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et al., J. Phys. G (2019)</a:t>
            </a:r>
          </a:p>
        </p:txBody>
      </p:sp>
    </p:spTree>
    <p:extLst>
      <p:ext uri="{BB962C8B-B14F-4D97-AF65-F5344CB8AC3E}">
        <p14:creationId xmlns:p14="http://schemas.microsoft.com/office/powerpoint/2010/main" val="126700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3CA21F-7033-5B48-A0B2-DC9307E90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61" y="1414035"/>
            <a:ext cx="7847088" cy="37559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888EEE-7DA6-7245-B256-473D25EE8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94" y="398035"/>
            <a:ext cx="6699250" cy="101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31BFBC-9E45-7642-B8A0-D81497F757EC}"/>
              </a:ext>
            </a:extLst>
          </p:cNvPr>
          <p:cNvSpPr txBox="1"/>
          <p:nvPr/>
        </p:nvSpPr>
        <p:spPr>
          <a:xfrm>
            <a:off x="7130444" y="711430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linkClick r:id="rId5"/>
              </a:rPr>
              <a:t>arXiv:1909.08446</a:t>
            </a:r>
            <a:r>
              <a:rPr lang="en-US" b="1" dirty="0"/>
              <a:t> 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F6D59F-C8AA-9E49-A322-5101FB6892B5}"/>
              </a:ext>
            </a:extLst>
          </p:cNvPr>
          <p:cNvSpPr txBox="1"/>
          <p:nvPr/>
        </p:nvSpPr>
        <p:spPr>
          <a:xfrm>
            <a:off x="490460" y="55492"/>
            <a:ext cx="8222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But won’t the Bayesian sampling calculations take too long?</a:t>
            </a:r>
          </a:p>
        </p:txBody>
      </p:sp>
    </p:spTree>
    <p:extLst>
      <p:ext uri="{BB962C8B-B14F-4D97-AF65-F5344CB8AC3E}">
        <p14:creationId xmlns:p14="http://schemas.microsoft.com/office/powerpoint/2010/main" val="60432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31BFBC-9E45-7642-B8A0-D81497F757EC}"/>
              </a:ext>
            </a:extLst>
          </p:cNvPr>
          <p:cNvSpPr txBox="1"/>
          <p:nvPr/>
        </p:nvSpPr>
        <p:spPr>
          <a:xfrm>
            <a:off x="7080749" y="638171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linkClick r:id="rId3"/>
              </a:rPr>
              <a:t>arXiv: 1910.02922</a:t>
            </a:r>
            <a:r>
              <a:rPr lang="en-US" b="1" dirty="0"/>
              <a:t> 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F6D59F-C8AA-9E49-A322-5101FB6892B5}"/>
              </a:ext>
            </a:extLst>
          </p:cNvPr>
          <p:cNvSpPr txBox="1"/>
          <p:nvPr/>
        </p:nvSpPr>
        <p:spPr>
          <a:xfrm>
            <a:off x="245533" y="103799"/>
            <a:ext cx="7369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But won’t all of these Bayesian sampling calculations take too long?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9EBC8D-E4F5-DE47-B0EC-0E49E202C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533" y="461244"/>
            <a:ext cx="6745228" cy="7789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57568C-D27A-6544-B4E5-2DF2D58A561F}"/>
              </a:ext>
            </a:extLst>
          </p:cNvPr>
          <p:cNvSpPr txBox="1"/>
          <p:nvPr/>
        </p:nvSpPr>
        <p:spPr>
          <a:xfrm>
            <a:off x="275350" y="4268732"/>
            <a:ext cx="83735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“We have to use (16 + 1) · 216 = </a:t>
            </a:r>
            <a:r>
              <a:rPr lang="en-US" sz="1600" dirty="0">
                <a:solidFill>
                  <a:srgbClr val="FF0000"/>
                </a:solidFill>
              </a:rPr>
              <a:t>1,114,112 quasi MC samples </a:t>
            </a:r>
            <a:r>
              <a:rPr lang="en-US" sz="1600" dirty="0"/>
              <a:t>to extract statistically significant main and total effects of the energy and radius for all LECs. With SP-CC(64) this took about </a:t>
            </a:r>
            <a:r>
              <a:rPr lang="en-US" sz="1600" dirty="0">
                <a:solidFill>
                  <a:srgbClr val="FF0000"/>
                </a:solidFill>
              </a:rPr>
              <a:t>1 hour </a:t>
            </a:r>
            <a:r>
              <a:rPr lang="en-US" sz="1600" dirty="0"/>
              <a:t>on a standard laptop, while an equivalent set of exact CCSD computations would require </a:t>
            </a:r>
            <a:r>
              <a:rPr lang="en-US" sz="1600" dirty="0">
                <a:solidFill>
                  <a:srgbClr val="FF0000"/>
                </a:solidFill>
              </a:rPr>
              <a:t>20 years</a:t>
            </a:r>
            <a:r>
              <a:rPr lang="en-US" sz="1600" dirty="0"/>
              <a:t>."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6E3EC5-82A7-9446-B2F4-B5B5D1C06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227" y="1240177"/>
            <a:ext cx="2349386" cy="29978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4AE627-27D9-B34F-B380-62C5926EF3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2116" y="1384766"/>
            <a:ext cx="59563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8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Slide Zoom 18">
                <a:extLst>
                  <a:ext uri="{FF2B5EF4-FFF2-40B4-BE49-F238E27FC236}">
                    <a16:creationId xmlns:a16="http://schemas.microsoft.com/office/drawing/2014/main" id="{D67B13F3-E0EB-BD46-A1B8-19495C5661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08286636"/>
                  </p:ext>
                </p:extLst>
              </p:nvPr>
            </p:nvGraphicFramePr>
            <p:xfrm>
              <a:off x="469900" y="576263"/>
              <a:ext cx="3841044" cy="2160587"/>
            </p:xfrm>
            <a:graphic>
              <a:graphicData uri="http://schemas.microsoft.com/office/powerpoint/2016/slidezoom">
                <pslz:sldZm>
                  <pslz:sldZmObj sldId="441" cId="1810905227">
                    <pslz:zmPr id="{98C9DD56-F0DE-2F45-B1E1-3A7C72B414B6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41044" cy="216058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Slide Zoom 1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D67B13F3-E0EB-BD46-A1B8-19495C5661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9900" y="576263"/>
                <a:ext cx="3841044" cy="216058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071C0B2A-1AA1-6141-986F-1ED9239FA543}"/>
              </a:ext>
            </a:extLst>
          </p:cNvPr>
          <p:cNvSpPr txBox="1"/>
          <p:nvPr/>
        </p:nvSpPr>
        <p:spPr>
          <a:xfrm>
            <a:off x="2377722" y="88900"/>
            <a:ext cx="4346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Snapshots of Bayesian methods for EFT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Slide Zoom 21">
                <a:extLst>
                  <a:ext uri="{FF2B5EF4-FFF2-40B4-BE49-F238E27FC236}">
                    <a16:creationId xmlns:a16="http://schemas.microsoft.com/office/drawing/2014/main" id="{4ABF0D32-FCCA-8548-8444-EAE1B16C1F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5796993"/>
                  </p:ext>
                </p:extLst>
              </p:nvPr>
            </p:nvGraphicFramePr>
            <p:xfrm>
              <a:off x="4749799" y="576072"/>
              <a:ext cx="3840480" cy="2160271"/>
            </p:xfrm>
            <a:graphic>
              <a:graphicData uri="http://schemas.microsoft.com/office/powerpoint/2016/slidezoom">
                <pslz:sldZm>
                  <pslz:sldZmObj sldId="446" cId="3550002956">
                    <pslz:zmPr id="{7E904878-9043-7342-BF47-F756FDF12E9C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40480" cy="216027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Slide Zoom 2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4ABF0D32-FCCA-8548-8444-EAE1B16C1F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49799" y="576072"/>
                <a:ext cx="3840480" cy="216027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Slide Zoom 23">
                <a:extLst>
                  <a:ext uri="{FF2B5EF4-FFF2-40B4-BE49-F238E27FC236}">
                    <a16:creationId xmlns:a16="http://schemas.microsoft.com/office/drawing/2014/main" id="{D6F54E69-0C9D-194B-A427-595A2190A9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2591811"/>
                  </p:ext>
                </p:extLst>
              </p:nvPr>
            </p:nvGraphicFramePr>
            <p:xfrm>
              <a:off x="469900" y="2862203"/>
              <a:ext cx="3841044" cy="2160587"/>
            </p:xfrm>
            <a:graphic>
              <a:graphicData uri="http://schemas.microsoft.com/office/powerpoint/2016/slidezoom">
                <pslz:sldZm>
                  <pslz:sldZmObj sldId="458" cId="2081917232">
                    <pslz:zmPr id="{6C56F7C0-D45C-474B-A90A-746347F17D35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41044" cy="216058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Slide Zoom 2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D6F54E69-0C9D-194B-A427-595A2190A9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9900" y="2862203"/>
                <a:ext cx="3841044" cy="216058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Slide Zoom 25">
                <a:extLst>
                  <a:ext uri="{FF2B5EF4-FFF2-40B4-BE49-F238E27FC236}">
                    <a16:creationId xmlns:a16="http://schemas.microsoft.com/office/drawing/2014/main" id="{DA55FEB8-6621-794E-9053-99D9B9892D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85244396"/>
                  </p:ext>
                </p:extLst>
              </p:nvPr>
            </p:nvGraphicFramePr>
            <p:xfrm>
              <a:off x="4741253" y="2849502"/>
              <a:ext cx="3841044" cy="2160587"/>
            </p:xfrm>
            <a:graphic>
              <a:graphicData uri="http://schemas.microsoft.com/office/powerpoint/2016/slidezoom">
                <pslz:sldZm>
                  <pslz:sldZmObj sldId="444" cId="329424580">
                    <pslz:zmPr id="{CB5C33FD-13D8-A542-9012-429CF945E773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41044" cy="216058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Slide Zoom 25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DA55FEB8-6621-794E-9053-99D9B9892D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41253" y="2849502"/>
                <a:ext cx="3841044" cy="216058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643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3B2E10-CAEF-C245-A39C-159930350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382" y="926382"/>
            <a:ext cx="5724496" cy="40998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9658ED-7FBF-9C43-B9F9-82B34C39539C}"/>
              </a:ext>
            </a:extLst>
          </p:cNvPr>
          <p:cNvSpPr txBox="1"/>
          <p:nvPr/>
        </p:nvSpPr>
        <p:spPr>
          <a:xfrm>
            <a:off x="189817" y="86405"/>
            <a:ext cx="8954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Form factors of deuteron with </a:t>
            </a:r>
            <a:r>
              <a:rPr lang="en-US" sz="2400" b="1" i="1" dirty="0">
                <a:solidFill>
                  <a:srgbClr val="FF0000"/>
                </a:solidFill>
              </a:rPr>
              <a:t>consistent</a:t>
            </a:r>
            <a:r>
              <a:rPr lang="en-US" sz="2400" b="1" dirty="0">
                <a:solidFill>
                  <a:srgbClr val="FF0000"/>
                </a:solidFill>
              </a:rPr>
              <a:t> chiral EFT current operators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E8C83A-201B-374C-A91B-1D35B1D56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21" y="839856"/>
            <a:ext cx="913456" cy="11262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431CEA-0012-5848-B945-67E6FD25404A}"/>
              </a:ext>
            </a:extLst>
          </p:cNvPr>
          <p:cNvSpPr txBox="1"/>
          <p:nvPr/>
        </p:nvSpPr>
        <p:spPr>
          <a:xfrm>
            <a:off x="1900194" y="557050"/>
            <a:ext cx="667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Hermann Krebs and </a:t>
            </a:r>
            <a:r>
              <a:rPr lang="en-US" dirty="0" err="1"/>
              <a:t>Evgeny</a:t>
            </a:r>
            <a:r>
              <a:rPr lang="en-US" dirty="0"/>
              <a:t> </a:t>
            </a:r>
            <a:r>
              <a:rPr lang="en-US" dirty="0" err="1"/>
              <a:t>Epelbaum</a:t>
            </a:r>
            <a:r>
              <a:rPr lang="en-US" dirty="0"/>
              <a:t> (from HK talk at INT, July 2019)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2873BE-518C-2D4D-9DC9-C78E6AB0FD66}"/>
              </a:ext>
            </a:extLst>
          </p:cNvPr>
          <p:cNvSpPr txBox="1"/>
          <p:nvPr/>
        </p:nvSpPr>
        <p:spPr>
          <a:xfrm>
            <a:off x="172251" y="2109626"/>
            <a:ext cx="2134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5"/>
              </a:rPr>
              <a:t>http://www.lenpic.org/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6D196A-9E34-2F41-A8B6-B42BC4A1A916}"/>
              </a:ext>
            </a:extLst>
          </p:cNvPr>
          <p:cNvSpPr txBox="1"/>
          <p:nvPr/>
        </p:nvSpPr>
        <p:spPr>
          <a:xfrm>
            <a:off x="189817" y="2569580"/>
            <a:ext cx="301058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 major advantage of EFT: consistent current operators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Here: new developments by HK and EE for chiral EFT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Colored band is 68% Bayes credible interval for truncation error from convergence pattern</a:t>
            </a:r>
          </a:p>
        </p:txBody>
      </p:sp>
    </p:spTree>
    <p:extLst>
      <p:ext uri="{BB962C8B-B14F-4D97-AF65-F5344CB8AC3E}">
        <p14:creationId xmlns:p14="http://schemas.microsoft.com/office/powerpoint/2010/main" val="181090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0072C26-8A6F-D440-82D6-D124EFC7E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90" y="2733280"/>
            <a:ext cx="3086949" cy="20579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682BE6-6340-4A4F-86AA-53CBB78ECB09}"/>
              </a:ext>
            </a:extLst>
          </p:cNvPr>
          <p:cNvSpPr txBox="1"/>
          <p:nvPr/>
        </p:nvSpPr>
        <p:spPr>
          <a:xfrm>
            <a:off x="4654958" y="894631"/>
            <a:ext cx="4238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See also </a:t>
            </a:r>
            <a:r>
              <a:rPr lang="en-US" sz="1400" dirty="0" err="1">
                <a:solidFill>
                  <a:srgbClr val="0070C0"/>
                </a:solidFill>
              </a:rPr>
              <a:t>Coello</a:t>
            </a:r>
            <a:r>
              <a:rPr lang="en-US" sz="1400" dirty="0">
                <a:solidFill>
                  <a:srgbClr val="0070C0"/>
                </a:solidFill>
              </a:rPr>
              <a:t> </a:t>
            </a:r>
            <a:r>
              <a:rPr lang="en-US" sz="1400" dirty="0" err="1">
                <a:solidFill>
                  <a:srgbClr val="0070C0"/>
                </a:solidFill>
              </a:rPr>
              <a:t>Pérez</a:t>
            </a:r>
            <a:r>
              <a:rPr lang="en-US" sz="1400" dirty="0">
                <a:solidFill>
                  <a:srgbClr val="0070C0"/>
                </a:solidFill>
              </a:rPr>
              <a:t>, </a:t>
            </a:r>
            <a:r>
              <a:rPr lang="en-US" sz="1400" dirty="0" err="1">
                <a:solidFill>
                  <a:srgbClr val="0070C0"/>
                </a:solidFill>
              </a:rPr>
              <a:t>Menéndez</a:t>
            </a:r>
            <a:r>
              <a:rPr lang="en-US" sz="1400" dirty="0">
                <a:solidFill>
                  <a:srgbClr val="0070C0"/>
                </a:solidFill>
              </a:rPr>
              <a:t>, </a:t>
            </a:r>
            <a:r>
              <a:rPr lang="en-US" sz="1400" dirty="0" err="1">
                <a:solidFill>
                  <a:srgbClr val="0070C0"/>
                </a:solidFill>
              </a:rPr>
              <a:t>Schwenk</a:t>
            </a:r>
            <a:r>
              <a:rPr lang="en-US" sz="1400" dirty="0">
                <a:solidFill>
                  <a:srgbClr val="0070C0"/>
                </a:solidFill>
              </a:rPr>
              <a:t>, PRC (2018);</a:t>
            </a:r>
          </a:p>
          <a:p>
            <a:r>
              <a:rPr lang="en-US" sz="1400" dirty="0">
                <a:solidFill>
                  <a:srgbClr val="0070C0"/>
                </a:solidFill>
              </a:rPr>
              <a:t>Chen, Kaiser, Meissner, Meng, EPJA (2017), PRC (2018)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C5327-7A16-AB4C-A0AE-240A4716E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174" y="2746530"/>
            <a:ext cx="3086949" cy="2057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42A0BE-80BF-E247-8278-A3205B72B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5918" y="2868864"/>
            <a:ext cx="3086949" cy="20579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FC96FC-A1D1-5D4F-8C12-F653612B8398}"/>
              </a:ext>
            </a:extLst>
          </p:cNvPr>
          <p:cNvSpPr txBox="1"/>
          <p:nvPr/>
        </p:nvSpPr>
        <p:spPr>
          <a:xfrm>
            <a:off x="1099930" y="219735"/>
            <a:ext cx="7211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EFT for nuclear vibrations with quantified uncertainties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345E30-2F39-F644-A84B-5D75EA2AE9BD}"/>
              </a:ext>
            </a:extLst>
          </p:cNvPr>
          <p:cNvSpPr txBox="1"/>
          <p:nvPr/>
        </p:nvSpPr>
        <p:spPr>
          <a:xfrm>
            <a:off x="1971731" y="604283"/>
            <a:ext cx="5881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E. A. </a:t>
            </a:r>
            <a:r>
              <a:rPr lang="en-US" dirty="0" err="1"/>
              <a:t>Coello</a:t>
            </a:r>
            <a:r>
              <a:rPr lang="en-US" dirty="0"/>
              <a:t> </a:t>
            </a:r>
            <a:r>
              <a:rPr lang="en-US" dirty="0" err="1"/>
              <a:t>Pérez</a:t>
            </a:r>
            <a:r>
              <a:rPr lang="en-US" dirty="0"/>
              <a:t> and Thomas </a:t>
            </a:r>
            <a:r>
              <a:rPr lang="en-US" dirty="0" err="1"/>
              <a:t>Papenbrock</a:t>
            </a:r>
            <a:r>
              <a:rPr lang="en-US" dirty="0"/>
              <a:t>, PRC (2015, 2016)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62299F-87E1-984C-8260-4A3CF4DA6E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060" y="1065949"/>
            <a:ext cx="2722232" cy="15138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DFA0C4-5999-3448-8A25-A780A1703D27}"/>
              </a:ext>
            </a:extLst>
          </p:cNvPr>
          <p:cNvSpPr txBox="1"/>
          <p:nvPr/>
        </p:nvSpPr>
        <p:spPr>
          <a:xfrm>
            <a:off x="3428120" y="1449868"/>
            <a:ext cx="54654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Collective and algebraic models have long been used to describe data in heavy nuclei.  Some models “fail” to describe data.  </a:t>
            </a:r>
            <a:r>
              <a:rPr lang="en-US" dirty="0">
                <a:solidFill>
                  <a:srgbClr val="FF0000"/>
                </a:solidFill>
              </a:rPr>
              <a:t>But: How does one really know in the absence of theoretical uncertainties?</a:t>
            </a:r>
          </a:p>
          <a:p>
            <a:r>
              <a:rPr lang="en-US" dirty="0"/>
              <a:t>Here: EFT truncation errors from convergence pattern.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35279-B897-AB41-AFE1-9905B162FDE6}"/>
              </a:ext>
            </a:extLst>
          </p:cNvPr>
          <p:cNvSpPr txBox="1"/>
          <p:nvPr/>
        </p:nvSpPr>
        <p:spPr>
          <a:xfrm>
            <a:off x="1192694" y="4781057"/>
            <a:ext cx="6734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“The systematic improvement inherent to EFT approaches is evident.”</a:t>
            </a:r>
          </a:p>
        </p:txBody>
      </p:sp>
    </p:spTree>
    <p:extLst>
      <p:ext uri="{BB962C8B-B14F-4D97-AF65-F5344CB8AC3E}">
        <p14:creationId xmlns:p14="http://schemas.microsoft.com/office/powerpoint/2010/main" val="3550002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19468"/>
          <a:stretch/>
        </p:blipFill>
        <p:spPr>
          <a:xfrm>
            <a:off x="157421" y="392976"/>
            <a:ext cx="5202547" cy="41897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97987" y="129869"/>
            <a:ext cx="5655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Quantum chromodynamics has many EFTs!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97987" y="4629582"/>
            <a:ext cx="1997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[From Iain Stewart]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740B19-AD8C-AD44-81F9-B2B822DAF429}"/>
              </a:ext>
            </a:extLst>
          </p:cNvPr>
          <p:cNvSpPr txBox="1"/>
          <p:nvPr/>
        </p:nvSpPr>
        <p:spPr>
          <a:xfrm>
            <a:off x="6088962" y="3978897"/>
            <a:ext cx="234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[From Sebastian König]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743C7D-E956-A045-994F-7A976B356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1121424"/>
            <a:ext cx="3396461" cy="266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01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96FDE74-213F-4877-8FBB-A974A4E2E83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84544" y="153664"/>
                <a:ext cx="6131763" cy="445827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  <a:latin typeface="+mn-lt"/>
                  </a:rPr>
                  <a:t>EFT + Bayes for nuclear reactions: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He</m:t>
                        </m:r>
                        <m:r>
                          <a:rPr 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Pre>
                          <m:sPre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α</m:t>
                            </m:r>
                          </m:e>
                        </m:sPre>
                        <m:r>
                          <a:rPr 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r>
                          <a:rPr 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Pre>
                          <m:sPre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US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Be</m:t>
                            </m:r>
                          </m:e>
                        </m:sPre>
                      </m:e>
                    </m:sPre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endParaRPr lang="en-US" sz="2400" dirty="0"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96FDE74-213F-4877-8FBB-A974A4E2E8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84544" y="153664"/>
                <a:ext cx="6131763" cy="445827"/>
              </a:xfrm>
              <a:blipFill>
                <a:blip r:embed="rId2"/>
                <a:stretch>
                  <a:fillRect l="-1449" t="-11429" r="-207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730B754-FC8B-4060-AB2C-FF8F165C3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400" y="1232387"/>
            <a:ext cx="2586330" cy="32207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2BE6E5-044F-42FE-AA0C-B565639BE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308" y="205827"/>
            <a:ext cx="2679511" cy="48715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0E574B-B1AF-44C6-8C76-732583BE3EBA}"/>
              </a:ext>
            </a:extLst>
          </p:cNvPr>
          <p:cNvSpPr txBox="1"/>
          <p:nvPr/>
        </p:nvSpPr>
        <p:spPr>
          <a:xfrm>
            <a:off x="93182" y="1275907"/>
            <a:ext cx="3710192" cy="331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2024" indent="-19202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“Supermodel”: project existing models into EFT space-&gt;marginalize EFT params</a:t>
            </a:r>
          </a:p>
          <a:p>
            <a:pPr marL="192024" indent="-19202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Some LECs for potential models are not preferred by data (analysis enabled by EFT); data prefer natural values in agreement with ab initio calculations</a:t>
            </a:r>
          </a:p>
          <a:p>
            <a:pPr marL="192024" indent="-19202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Analysis: first realized that capture data constrains scattering parameters</a:t>
            </a:r>
          </a:p>
          <a:p>
            <a:pPr marL="192024" indent="-19202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Analysis: measuring cross-section anisotropy can reduce low-energy   cross section’s error bar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35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6D9C947-EB94-4A0E-A6B8-B7E261B4194C}"/>
              </a:ext>
            </a:extLst>
          </p:cNvPr>
          <p:cNvCxnSpPr>
            <a:cxnSpLocks/>
          </p:cNvCxnSpPr>
          <p:nvPr/>
        </p:nvCxnSpPr>
        <p:spPr>
          <a:xfrm>
            <a:off x="3674977" y="1578001"/>
            <a:ext cx="1166519" cy="2360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8FA1027-7AF7-404D-AC10-4CD0C8CF9CDB}"/>
              </a:ext>
            </a:extLst>
          </p:cNvPr>
          <p:cNvCxnSpPr>
            <a:cxnSpLocks/>
          </p:cNvCxnSpPr>
          <p:nvPr/>
        </p:nvCxnSpPr>
        <p:spPr>
          <a:xfrm flipV="1">
            <a:off x="3415720" y="2432306"/>
            <a:ext cx="3625160" cy="7747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75FBB74-E1D4-4776-9E5D-0175E5842748}"/>
              </a:ext>
            </a:extLst>
          </p:cNvPr>
          <p:cNvCxnSpPr>
            <a:cxnSpLocks/>
          </p:cNvCxnSpPr>
          <p:nvPr/>
        </p:nvCxnSpPr>
        <p:spPr>
          <a:xfrm>
            <a:off x="3274761" y="3911113"/>
            <a:ext cx="3939855" cy="2951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F2A21BD9-BF0B-9546-B102-CDDA7A3DA27B}"/>
              </a:ext>
            </a:extLst>
          </p:cNvPr>
          <p:cNvSpPr txBox="1">
            <a:spLocks/>
          </p:cNvSpPr>
          <p:nvPr/>
        </p:nvSpPr>
        <p:spPr>
          <a:xfrm>
            <a:off x="15254" y="349215"/>
            <a:ext cx="6356054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Gill Sans MT" panose="020B05020201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E6BDA4-8CE0-2045-81D1-3BDD3BCC1F88}"/>
              </a:ext>
            </a:extLst>
          </p:cNvPr>
          <p:cNvSpPr txBox="1"/>
          <p:nvPr/>
        </p:nvSpPr>
        <p:spPr>
          <a:xfrm>
            <a:off x="630099" y="568949"/>
            <a:ext cx="4927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Xilin</a:t>
            </a:r>
            <a:r>
              <a:rPr lang="en-US" sz="1600" dirty="0"/>
              <a:t> Zhang, Ken </a:t>
            </a:r>
            <a:r>
              <a:rPr lang="en-US" sz="1600" dirty="0" err="1"/>
              <a:t>Nollett</a:t>
            </a:r>
            <a:r>
              <a:rPr lang="en-US" sz="1600" dirty="0"/>
              <a:t>, Daniel Phillips, arXiv:1909.07287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AF3586-2BFE-0748-86E5-5352470DDC1A}"/>
                  </a:ext>
                </a:extLst>
              </p:cNvPr>
              <p:cNvSpPr txBox="1"/>
              <p:nvPr/>
            </p:nvSpPr>
            <p:spPr>
              <a:xfrm>
                <a:off x="3415720" y="817282"/>
                <a:ext cx="28455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See also PRC (2015) on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sz="1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sz="1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sz="1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Be</m:t>
                        </m:r>
                        <m:r>
                          <a:rPr lang="en-US" sz="1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1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r>
                          <a:rPr lang="en-US" sz="1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Pre>
                          <m:sPrePr>
                            <m:ctrlPr>
                              <a:rPr lang="en-US" sz="1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1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sPre>
                      </m:e>
                    </m:sPre>
                  </m:oMath>
                </a14:m>
                <a:r>
                  <a:rPr lang="en-US" sz="1400" dirty="0"/>
                  <a:t>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AF3586-2BFE-0748-86E5-5352470DD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720" y="817282"/>
                <a:ext cx="2845587" cy="307777"/>
              </a:xfrm>
              <a:prstGeom prst="rect">
                <a:avLst/>
              </a:prstGeom>
              <a:blipFill>
                <a:blip r:embed="rId5"/>
                <a:stretch>
                  <a:fillRect l="-444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191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DCA4D3D-2F91-F945-B2B5-36F01C109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24" y="4500855"/>
            <a:ext cx="6980269" cy="45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D9FFC0-0198-1C4A-90BA-7AD2020D9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11" y="1207193"/>
            <a:ext cx="4769721" cy="29599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100411-FEC4-284B-8FAE-4E02A4F2B982}"/>
              </a:ext>
            </a:extLst>
          </p:cNvPr>
          <p:cNvSpPr txBox="1"/>
          <p:nvPr/>
        </p:nvSpPr>
        <p:spPr>
          <a:xfrm>
            <a:off x="605482" y="178617"/>
            <a:ext cx="8238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Bayesian model selection: Two competing EFT power </a:t>
            </a:r>
            <a:r>
              <a:rPr lang="en-US" sz="2400" b="1" dirty="0" err="1">
                <a:solidFill>
                  <a:srgbClr val="FF0000"/>
                </a:solidFill>
              </a:rPr>
              <a:t>countings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34920C-A0A8-964A-9DBC-54BB9A65583D}"/>
              </a:ext>
            </a:extLst>
          </p:cNvPr>
          <p:cNvSpPr/>
          <p:nvPr/>
        </p:nvSpPr>
        <p:spPr>
          <a:xfrm>
            <a:off x="2226663" y="659602"/>
            <a:ext cx="5933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latin typeface="Helvetica" pitchFamily="2" charset="0"/>
              </a:rPr>
              <a:t>Pradeepa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dirty="0" err="1">
                <a:latin typeface="Helvetica" pitchFamily="2" charset="0"/>
              </a:rPr>
              <a:t>Premarathna</a:t>
            </a:r>
            <a:r>
              <a:rPr lang="en-US" sz="1600" dirty="0">
                <a:latin typeface="Helvetica" pitchFamily="2" charset="0"/>
              </a:rPr>
              <a:t> and Gautam </a:t>
            </a:r>
            <a:r>
              <a:rPr lang="en-US" sz="1600" dirty="0" err="1">
                <a:latin typeface="Helvetica" pitchFamily="2" charset="0"/>
              </a:rPr>
              <a:t>Rupak</a:t>
            </a:r>
            <a:r>
              <a:rPr lang="en-US" sz="1600" dirty="0">
                <a:latin typeface="Helvetica" pitchFamily="2" charset="0"/>
              </a:rPr>
              <a:t>; arXiv:1906.04143 </a:t>
            </a:r>
            <a:endParaRPr lang="en-US" sz="1600" dirty="0">
              <a:effectLst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FC010C-64DD-3D49-918E-D13286FF9D58}"/>
              </a:ext>
            </a:extLst>
          </p:cNvPr>
          <p:cNvSpPr/>
          <p:nvPr/>
        </p:nvSpPr>
        <p:spPr>
          <a:xfrm>
            <a:off x="4724783" y="1130374"/>
            <a:ext cx="4163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230FF"/>
                </a:solidFill>
                <a:latin typeface="HelveticaNeue" panose="02000503000000020004" pitchFamily="2" charset="0"/>
              </a:rPr>
              <a:t>Application to </a:t>
            </a:r>
            <a:r>
              <a:rPr lang="en-US" baseline="30000" dirty="0">
                <a:solidFill>
                  <a:srgbClr val="0230FF"/>
                </a:solidFill>
                <a:latin typeface="HelveticaNeue" panose="02000503000000020004" pitchFamily="2" charset="0"/>
              </a:rPr>
              <a:t>3</a:t>
            </a:r>
            <a:r>
              <a:rPr lang="en-US" dirty="0">
                <a:solidFill>
                  <a:srgbClr val="0230FF"/>
                </a:solidFill>
                <a:latin typeface="STIXGeneral" pitchFamily="2" charset="2"/>
              </a:rPr>
              <a:t>He(</a:t>
            </a:r>
            <a:r>
              <a:rPr lang="el-GR" i="1" dirty="0">
                <a:solidFill>
                  <a:srgbClr val="0230FF"/>
                </a:solidFill>
                <a:latin typeface="STIXGeneral" pitchFamily="2" charset="2"/>
              </a:rPr>
              <a:t>α</a:t>
            </a:r>
            <a:r>
              <a:rPr lang="el-GR" dirty="0">
                <a:solidFill>
                  <a:srgbClr val="0230FF"/>
                </a:solidFill>
                <a:latin typeface="STIXGeneral" pitchFamily="2" charset="2"/>
              </a:rPr>
              <a:t>, </a:t>
            </a:r>
            <a:r>
              <a:rPr lang="el-GR" i="1" dirty="0">
                <a:solidFill>
                  <a:srgbClr val="0230FF"/>
                </a:solidFill>
                <a:latin typeface="STIXGeneral" pitchFamily="2" charset="2"/>
              </a:rPr>
              <a:t>γ</a:t>
            </a:r>
            <a:r>
              <a:rPr lang="el-GR" dirty="0">
                <a:solidFill>
                  <a:srgbClr val="0230FF"/>
                </a:solidFill>
                <a:latin typeface="STIXGeneral" pitchFamily="2" charset="2"/>
              </a:rPr>
              <a:t>)</a:t>
            </a:r>
            <a:r>
              <a:rPr lang="en-US" baseline="30000" dirty="0">
                <a:solidFill>
                  <a:srgbClr val="0230FF"/>
                </a:solidFill>
                <a:latin typeface="STIXGeneral" pitchFamily="2" charset="2"/>
              </a:rPr>
              <a:t>7</a:t>
            </a:r>
            <a:r>
              <a:rPr lang="en-US" dirty="0">
                <a:solidFill>
                  <a:srgbClr val="0230FF"/>
                </a:solidFill>
                <a:latin typeface="STIXGeneral" pitchFamily="2" charset="2"/>
              </a:rPr>
              <a:t>Be </a:t>
            </a:r>
            <a:r>
              <a:rPr lang="en-US" dirty="0">
                <a:solidFill>
                  <a:srgbClr val="0230FF"/>
                </a:solidFill>
                <a:latin typeface="HelveticaNeue" panose="02000503000000020004" pitchFamily="2" charset="0"/>
              </a:rPr>
              <a:t>in Halo EFT 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29ABDA-76F7-F342-BA98-C799AAA0173B}"/>
              </a:ext>
            </a:extLst>
          </p:cNvPr>
          <p:cNvGrpSpPr>
            <a:grpSpLocks noChangeAspect="1"/>
          </p:cNvGrpSpPr>
          <p:nvPr/>
        </p:nvGrpSpPr>
        <p:grpSpPr>
          <a:xfrm>
            <a:off x="5057181" y="1550783"/>
            <a:ext cx="3498521" cy="2834640"/>
            <a:chOff x="1326635" y="194662"/>
            <a:chExt cx="6232955" cy="505018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DE38418-99EA-1447-BE26-2AF3277BB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26635" y="194662"/>
              <a:ext cx="6070601" cy="44196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EF7F5D3-29EA-F540-A862-9DAC0134B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5490" y="4584442"/>
              <a:ext cx="6134100" cy="660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42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5CFB0B-570C-5142-819A-A5DC4CA251F9}"/>
              </a:ext>
            </a:extLst>
          </p:cNvPr>
          <p:cNvSpPr txBox="1"/>
          <p:nvPr/>
        </p:nvSpPr>
        <p:spPr>
          <a:xfrm>
            <a:off x="1717189" y="114652"/>
            <a:ext cx="2384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Take-away 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625FB9-AF1B-774A-AAED-68785A2B0058}"/>
              </a:ext>
            </a:extLst>
          </p:cNvPr>
          <p:cNvSpPr txBox="1"/>
          <p:nvPr/>
        </p:nvSpPr>
        <p:spPr>
          <a:xfrm>
            <a:off x="201386" y="686400"/>
            <a:ext cx="5562831" cy="4078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Bayesian statistics is an ideal framework for EFT uncertainty quantification.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Theory discrepancy model based on convergence pattern and naturalness priors;  GP truncation error model accounts for correlations; 𝚲</a:t>
            </a:r>
            <a:r>
              <a:rPr lang="en-US" i="1" baseline="-25000" dirty="0"/>
              <a:t>b</a:t>
            </a:r>
            <a:r>
              <a:rPr lang="en-US" dirty="0"/>
              <a:t> estimates.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Model checking is an essential part of Bayesian UQ.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Parameter estimation with LEC priors and model discrepancy minimizes dependence on how much data is used; posterior diagnostics point to physics issues.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Need to sample for parameter estimation and the propagation of uncertainties: 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Eigenvector continuation </a:t>
            </a:r>
            <a:r>
              <a:rPr lang="en-US" dirty="0"/>
              <a:t>is very promising solution to computational load!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Model selection is a frontier for EFT Bayesian statistics.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907791-D3B3-654B-9243-D7221AD15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019" y="2937202"/>
            <a:ext cx="2491320" cy="19860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3A2683-FE17-E24C-A9CE-FA0884619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594" y="461125"/>
            <a:ext cx="2082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4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6B1258-637C-0141-8533-057832B8F03C}"/>
              </a:ext>
            </a:extLst>
          </p:cNvPr>
          <p:cNvSpPr txBox="1"/>
          <p:nvPr/>
        </p:nvSpPr>
        <p:spPr>
          <a:xfrm>
            <a:off x="345439" y="194540"/>
            <a:ext cx="8650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BUQEYE Collaboration </a:t>
            </a:r>
            <a:r>
              <a:rPr lang="en-US" dirty="0"/>
              <a:t>(“Bayesian Uncertainty Quantification: Errors for Your EFT”)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93EA91-A076-EA4F-B5B4-BD55E3DAFF55}"/>
              </a:ext>
            </a:extLst>
          </p:cNvPr>
          <p:cNvSpPr txBox="1"/>
          <p:nvPr/>
        </p:nvSpPr>
        <p:spPr>
          <a:xfrm>
            <a:off x="465731" y="4112379"/>
            <a:ext cx="8212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Correlated truncation errors in effective field theory: The code behind the manuscript</a:t>
            </a:r>
            <a:r>
              <a:rPr lang="en-US" dirty="0">
                <a:solidFill>
                  <a:srgbClr val="FF0000"/>
                </a:solidFill>
              </a:rPr>
              <a:t>. </a:t>
            </a:r>
            <a:r>
              <a:rPr lang="en-US" dirty="0"/>
              <a:t>This </a:t>
            </a:r>
            <a:r>
              <a:rPr lang="en-US" dirty="0" err="1"/>
              <a:t>Jupyter</a:t>
            </a:r>
            <a:r>
              <a:rPr lang="en-US" dirty="0"/>
              <a:t> notebook provides the Python code to reproduce </a:t>
            </a:r>
            <a:r>
              <a:rPr lang="en-US" i="1" dirty="0"/>
              <a:t>all</a:t>
            </a:r>
            <a:r>
              <a:rPr lang="en-US" dirty="0"/>
              <a:t> of the plots from Melendez et al., Phys. Rev. C </a:t>
            </a:r>
            <a:r>
              <a:rPr lang="en-US" b="1" dirty="0"/>
              <a:t>100</a:t>
            </a:r>
            <a:r>
              <a:rPr lang="en-US" dirty="0"/>
              <a:t>, 044001 (2019), </a:t>
            </a:r>
            <a:r>
              <a:rPr lang="en-US" dirty="0">
                <a:hlinkClick r:id="rId4"/>
              </a:rPr>
              <a:t>arXiv:1904.10581</a:t>
            </a:r>
            <a:r>
              <a:rPr lang="en-US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693EEF-A7C9-6D43-8B0D-2F2A61BBBB18}"/>
              </a:ext>
            </a:extLst>
          </p:cNvPr>
          <p:cNvSpPr txBox="1"/>
          <p:nvPr/>
        </p:nvSpPr>
        <p:spPr>
          <a:xfrm>
            <a:off x="476617" y="2889781"/>
            <a:ext cx="84734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gsum: A Bayesian model of series convergence using Gaussian sums</a:t>
            </a:r>
            <a:r>
              <a:rPr lang="en-US" dirty="0">
                <a:solidFill>
                  <a:srgbClr val="FF0000"/>
                </a:solidFill>
              </a:rPr>
              <a:t>. </a:t>
            </a:r>
          </a:p>
          <a:p>
            <a:r>
              <a:rPr lang="en-US" dirty="0"/>
              <a:t>The </a:t>
            </a:r>
            <a:r>
              <a:rPr lang="en-US" dirty="0" err="1"/>
              <a:t>gsum</a:t>
            </a:r>
            <a:r>
              <a:rPr lang="en-US" dirty="0"/>
              <a:t> package provides convenient classes that allow one to analyze the convergence pattern of Effective Field Theory (EFT) observables. Specifically, this is a conjugacy-based implementation of the statistical model described in </a:t>
            </a:r>
            <a:r>
              <a:rPr lang="en-US" dirty="0">
                <a:hlinkClick r:id="rId4"/>
              </a:rPr>
              <a:t>arXiv:1904.10581</a:t>
            </a:r>
            <a:r>
              <a:rPr lang="en-US" dirty="0"/>
              <a:t>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24530A-120F-D746-9528-22082B3FFF4B}"/>
              </a:ext>
            </a:extLst>
          </p:cNvPr>
          <p:cNvGrpSpPr/>
          <p:nvPr/>
        </p:nvGrpSpPr>
        <p:grpSpPr>
          <a:xfrm>
            <a:off x="650240" y="684282"/>
            <a:ext cx="8168640" cy="1097280"/>
            <a:chOff x="650240" y="765562"/>
            <a:chExt cx="8168640" cy="1097280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21B73BFA-30A5-7B4A-A34A-94D69D9ED061}"/>
                </a:ext>
              </a:extLst>
            </p:cNvPr>
            <p:cNvSpPr/>
            <p:nvPr/>
          </p:nvSpPr>
          <p:spPr>
            <a:xfrm>
              <a:off x="650240" y="765562"/>
              <a:ext cx="8168640" cy="109728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ED9CCA0-C6A3-4240-8FD3-78E01E218A47}"/>
                </a:ext>
              </a:extLst>
            </p:cNvPr>
            <p:cNvGrpSpPr/>
            <p:nvPr/>
          </p:nvGrpSpPr>
          <p:grpSpPr>
            <a:xfrm>
              <a:off x="781698" y="853440"/>
              <a:ext cx="7893505" cy="900736"/>
              <a:chOff x="664472" y="755710"/>
              <a:chExt cx="7893505" cy="900736"/>
            </a:xfr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B135E8F-2122-EA42-9F3C-D0B504DE04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4472" y="768787"/>
                <a:ext cx="669116" cy="886968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8D7EC90-E30B-874C-8065-B2232B894A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40806" y="762260"/>
                <a:ext cx="758952" cy="885444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71CDC6DB-C854-5E4B-BC8F-FC9E599D32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2314906" y="768787"/>
                <a:ext cx="694944" cy="887659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D78C15E-233A-7241-9C04-BE78493B1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04154" y="768787"/>
                <a:ext cx="791935" cy="886968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F2E0FD6-3A05-6F4F-A5BF-455A0751E2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11237" y="768787"/>
                <a:ext cx="845714" cy="886968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8FD2D01-75E0-9A40-810A-497F8E7E7C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66602" y="762260"/>
                <a:ext cx="996696" cy="883148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B67A5EC0-2AD7-734F-8A64-0305EC9EB6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72583" y="755710"/>
                <a:ext cx="653240" cy="884264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0C7F1DEB-B094-F148-97FF-DEBD458555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46851" y="756238"/>
                <a:ext cx="822960" cy="886265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531DBE4-AA4F-1241-B330-06A42FEA6E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90839" y="759732"/>
                <a:ext cx="767138" cy="884264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92686B7C-A09C-C844-8C1C-45E65768846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66240" y="1843347"/>
            <a:ext cx="1002504" cy="98983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9923F9B-CAF9-264E-AE8E-FC19EE3D85FD}"/>
              </a:ext>
            </a:extLst>
          </p:cNvPr>
          <p:cNvSpPr/>
          <p:nvPr/>
        </p:nvSpPr>
        <p:spPr>
          <a:xfrm>
            <a:off x="3010200" y="2036341"/>
            <a:ext cx="33737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hlinkClick r:id="rId16"/>
              </a:rPr>
              <a:t>https://buqeye.github.io</a:t>
            </a:r>
            <a:endParaRPr lang="en-US" sz="2400" b="1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5FBCD4-660B-C342-A78A-C54DF30DE634}"/>
              </a:ext>
            </a:extLst>
          </p:cNvPr>
          <p:cNvSpPr/>
          <p:nvPr/>
        </p:nvSpPr>
        <p:spPr>
          <a:xfrm>
            <a:off x="4058123" y="743033"/>
            <a:ext cx="955365" cy="996325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27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E33B85-A30D-0F42-B9E4-0F5B6C5CFE5D}"/>
              </a:ext>
            </a:extLst>
          </p:cNvPr>
          <p:cNvSpPr txBox="1"/>
          <p:nvPr/>
        </p:nvSpPr>
        <p:spPr>
          <a:xfrm>
            <a:off x="3216534" y="4004696"/>
            <a:ext cx="3095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Two articles already published!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Please consider contributing!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C8D84-957F-7A4E-8FDF-0D40F05C3A7F}"/>
              </a:ext>
            </a:extLst>
          </p:cNvPr>
          <p:cNvSpPr txBox="1"/>
          <p:nvPr/>
        </p:nvSpPr>
        <p:spPr>
          <a:xfrm>
            <a:off x="2176825" y="349009"/>
            <a:ext cx="517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Journal of Physics G Special Focus Issue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6865C7-CB7B-4246-A815-D3B4BF7940CF}"/>
              </a:ext>
            </a:extLst>
          </p:cNvPr>
          <p:cNvSpPr txBox="1"/>
          <p:nvPr/>
        </p:nvSpPr>
        <p:spPr>
          <a:xfrm>
            <a:off x="919401" y="968001"/>
            <a:ext cx="73051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Focus on further enhancing the interaction between nuclear experiment and theory through information and statistics (ISNET 2.0)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1F7B34-A3F6-F846-939A-E265C55CA46B}"/>
              </a:ext>
            </a:extLst>
          </p:cNvPr>
          <p:cNvSpPr txBox="1"/>
          <p:nvPr/>
        </p:nvSpPr>
        <p:spPr>
          <a:xfrm>
            <a:off x="1277397" y="1814204"/>
            <a:ext cx="3241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Guest Editors</a:t>
            </a:r>
            <a:endParaRPr lang="en-US" dirty="0"/>
          </a:p>
          <a:p>
            <a:r>
              <a:rPr lang="en-US" sz="1600" b="1" dirty="0"/>
              <a:t>Dick Furnstahl  </a:t>
            </a:r>
            <a:r>
              <a:rPr lang="en-US" sz="1600" dirty="0"/>
              <a:t>Ohio State University</a:t>
            </a:r>
          </a:p>
          <a:p>
            <a:r>
              <a:rPr lang="en-US" sz="1600" b="1" dirty="0"/>
              <a:t>David Ireland  </a:t>
            </a:r>
            <a:r>
              <a:rPr lang="en-US" sz="1600" dirty="0"/>
              <a:t>University of Glasgow</a:t>
            </a:r>
          </a:p>
          <a:p>
            <a:r>
              <a:rPr lang="en-US" sz="1600" b="1" dirty="0"/>
              <a:t>Daniel Philips  </a:t>
            </a:r>
            <a:r>
              <a:rPr lang="en-US" sz="1600" dirty="0"/>
              <a:t>Ohio University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227343-FE86-9D4C-93BB-24CEF2CB3564}"/>
              </a:ext>
            </a:extLst>
          </p:cNvPr>
          <p:cNvSpPr txBox="1"/>
          <p:nvPr/>
        </p:nvSpPr>
        <p:spPr>
          <a:xfrm>
            <a:off x="1111604" y="3043710"/>
            <a:ext cx="7305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“Following on from the hugely successful first edition in 2015, Journal of Physics G: Nuclear and Particle Physics is delighted to announce a second focus issue inspired by the ISNET workshops (Information and Statistics in Nuclear Experiment and Theory.”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99B4CA-B1ED-0449-B1EE-92F87CD1A041}"/>
              </a:ext>
            </a:extLst>
          </p:cNvPr>
          <p:cNvSpPr txBox="1"/>
          <p:nvPr/>
        </p:nvSpPr>
        <p:spPr>
          <a:xfrm>
            <a:off x="1884117" y="4651027"/>
            <a:ext cx="5760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iopscience.iop.org</a:t>
            </a:r>
            <a:r>
              <a:rPr lang="en-US" dirty="0"/>
              <a:t>/journal/0954-3899/page/ISNET2</a:t>
            </a:r>
          </a:p>
        </p:txBody>
      </p:sp>
    </p:spTree>
    <p:extLst>
      <p:ext uri="{BB962C8B-B14F-4D97-AF65-F5344CB8AC3E}">
        <p14:creationId xmlns:p14="http://schemas.microsoft.com/office/powerpoint/2010/main" val="331069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3FBCE4-F457-1A46-ABE3-5AA56561A3E0}"/>
              </a:ext>
            </a:extLst>
          </p:cNvPr>
          <p:cNvSpPr txBox="1"/>
          <p:nvPr/>
        </p:nvSpPr>
        <p:spPr>
          <a:xfrm>
            <a:off x="822063" y="92785"/>
            <a:ext cx="7499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TALENT: Training in Advanced Low-Energy Nuclear Theory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5FC43-86CA-524C-8E1C-6817EA7C616A}"/>
              </a:ext>
            </a:extLst>
          </p:cNvPr>
          <p:cNvSpPr txBox="1"/>
          <p:nvPr/>
        </p:nvSpPr>
        <p:spPr>
          <a:xfrm>
            <a:off x="288972" y="554450"/>
            <a:ext cx="8566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TALENT initiative aims at providing advanced training to graduate students and young researchers in low-energy nuclear theory.  TALENT offers intensive three-week courses on a rotating set of topics.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CF4888-EC07-4E42-AF7E-27AD9630CA9B}"/>
              </a:ext>
            </a:extLst>
          </p:cNvPr>
          <p:cNvSpPr txBox="1"/>
          <p:nvPr/>
        </p:nvSpPr>
        <p:spPr>
          <a:xfrm>
            <a:off x="396240" y="2336159"/>
            <a:ext cx="8458788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TALENT courses scheduled for 2020 (see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hlinkClick r:id="rId3"/>
              </a:rPr>
              <a:t>http://nucleartalent.org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 for more info):</a:t>
            </a:r>
            <a:endParaRPr lang="en-US" dirty="0"/>
          </a:p>
          <a:p>
            <a:pPr marL="194310" indent="-19431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/>
              <a:t>Atomic Nuclei as Open Quantum Systems: Unifying Nuclear Structure and Reactions </a:t>
            </a:r>
            <a:r>
              <a:rPr lang="en-US" sz="1600" dirty="0"/>
              <a:t>will be held at the INT in Seattle, WA from June 22 to July 10, 2020. </a:t>
            </a:r>
            <a:br>
              <a:rPr lang="en-US" sz="1600" dirty="0"/>
            </a:br>
            <a:r>
              <a:rPr lang="en-US" sz="1600" b="1" dirty="0"/>
              <a:t>Contact:</a:t>
            </a:r>
            <a:r>
              <a:rPr lang="en-US" sz="1600" dirty="0"/>
              <a:t> Christian </a:t>
            </a:r>
            <a:r>
              <a:rPr lang="en-US" sz="1600" dirty="0" err="1"/>
              <a:t>Forssén</a:t>
            </a:r>
            <a:r>
              <a:rPr lang="en-US" sz="1600" dirty="0"/>
              <a:t> (</a:t>
            </a:r>
            <a:r>
              <a:rPr lang="en-US" sz="1600" dirty="0" err="1"/>
              <a:t>christian.forssen@chalmers.se</a:t>
            </a:r>
            <a:r>
              <a:rPr lang="en-US" sz="1600" dirty="0"/>
              <a:t>).</a:t>
            </a:r>
          </a:p>
          <a:p>
            <a:pPr marL="194310" indent="-19431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/>
              <a:t>Density Functional Theory and Self-Consistent Methods</a:t>
            </a:r>
            <a:r>
              <a:rPr lang="en-US" sz="1600" dirty="0"/>
              <a:t> will be held at LBNL, in Berkeley, CA.  The (tentative) dates are July 6 to July 24, 2020.  </a:t>
            </a:r>
            <a:r>
              <a:rPr lang="en-US" sz="1600" b="1" dirty="0"/>
              <a:t>Contact:</a:t>
            </a:r>
            <a:r>
              <a:rPr lang="en-US" sz="1600" dirty="0"/>
              <a:t> Nicolas </a:t>
            </a:r>
            <a:r>
              <a:rPr lang="en-US" sz="1600" dirty="0" err="1"/>
              <a:t>Schunck</a:t>
            </a:r>
            <a:r>
              <a:rPr lang="en-US" sz="1600" dirty="0"/>
              <a:t> (schunck1@llnl.gov).</a:t>
            </a:r>
          </a:p>
          <a:p>
            <a:pPr marL="194310" indent="-19431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/>
              <a:t>Machine Learning and Data Analysis for Nuclear Physics </a:t>
            </a:r>
            <a:r>
              <a:rPr lang="en-US" sz="1600" dirty="0"/>
              <a:t>will be held at the ECT* in Trento, Italy. The (tentative) dates are June 29 to July 17, 2020.  </a:t>
            </a:r>
            <a:r>
              <a:rPr lang="en-US" sz="1600" b="1" dirty="0"/>
              <a:t>Contact:</a:t>
            </a:r>
            <a:r>
              <a:rPr lang="en-US" sz="1600" dirty="0"/>
              <a:t> Morten Hjorth-Jensen (</a:t>
            </a:r>
            <a:r>
              <a:rPr lang="en-US" sz="1600" dirty="0" err="1"/>
              <a:t>hjensen@msu.edu</a:t>
            </a:r>
            <a:r>
              <a:rPr lang="en-US" sz="1600" dirty="0"/>
              <a:t>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5E84EA-CB1B-324E-8458-EBFC61D368E3}"/>
              </a:ext>
            </a:extLst>
          </p:cNvPr>
          <p:cNvSpPr txBox="1"/>
          <p:nvPr/>
        </p:nvSpPr>
        <p:spPr>
          <a:xfrm>
            <a:off x="612434" y="1219315"/>
            <a:ext cx="8026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Bayes2019. Learning from Data: Bayesian Methods and Machine Learning,</a:t>
            </a:r>
          </a:p>
          <a:p>
            <a:r>
              <a:rPr lang="en-US" dirty="0"/>
              <a:t>at the University of York, UK, June 10-28, 2019.  See the </a:t>
            </a:r>
            <a:r>
              <a:rPr lang="en-US" dirty="0" err="1"/>
              <a:t>github</a:t>
            </a:r>
            <a:r>
              <a:rPr lang="en-US" dirty="0"/>
              <a:t> site for many </a:t>
            </a:r>
            <a:r>
              <a:rPr lang="en-US" dirty="0" err="1"/>
              <a:t>Jupyter</a:t>
            </a:r>
            <a:r>
              <a:rPr lang="en-US" dirty="0"/>
              <a:t> notebooks and lecture notes:  </a:t>
            </a:r>
            <a:r>
              <a:rPr lang="en-US" dirty="0">
                <a:hlinkClick r:id="rId4"/>
              </a:rPr>
              <a:t>https://nucleartalent.github.io/Bayes2019/</a:t>
            </a:r>
            <a:endParaRPr lang="en-US" dirty="0"/>
          </a:p>
          <a:p>
            <a:r>
              <a:rPr lang="en-US" dirty="0"/>
              <a:t>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16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grees_of_freedom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50" y="577002"/>
            <a:ext cx="3498415" cy="45090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4799" y="57429"/>
            <a:ext cx="6410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Ingredients of EFTs that invite Bayesian statistics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55938" y="586843"/>
            <a:ext cx="3498414" cy="4824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18" indent="-144018">
              <a:spcAft>
                <a:spcPts val="900"/>
              </a:spcAft>
              <a:buFont typeface="Arial"/>
              <a:buChar char="•"/>
            </a:pPr>
            <a:r>
              <a:rPr lang="en-US" i="1" dirty="0">
                <a:solidFill>
                  <a:srgbClr val="FF0000"/>
                </a:solidFill>
              </a:rPr>
              <a:t>Choice</a:t>
            </a:r>
            <a:r>
              <a:rPr lang="en-US" dirty="0"/>
              <a:t> of degrees of freedom and organization (“power counting”)</a:t>
            </a:r>
          </a:p>
          <a:p>
            <a:pPr marL="144018" indent="-144018">
              <a:spcAft>
                <a:spcPts val="900"/>
              </a:spcAft>
              <a:buFont typeface="Arial"/>
              <a:buChar char="•"/>
            </a:pPr>
            <a:r>
              <a:rPr lang="en-US" dirty="0"/>
              <a:t>Well-defined order-by-order construction used to predict observables ⇒ </a:t>
            </a:r>
            <a:r>
              <a:rPr lang="en-US" i="1" dirty="0">
                <a:solidFill>
                  <a:srgbClr val="FF0000"/>
                </a:solidFill>
              </a:rPr>
              <a:t>truncation error</a:t>
            </a:r>
          </a:p>
          <a:p>
            <a:pPr marL="144018" indent="-144018">
              <a:spcAft>
                <a:spcPts val="900"/>
              </a:spcAft>
              <a:buFont typeface="Arial"/>
              <a:buChar char="•"/>
            </a:pPr>
            <a:r>
              <a:rPr lang="en-US" dirty="0"/>
              <a:t>Short distance physics is encoded in low-energy constants (LECs) that need to be </a:t>
            </a:r>
            <a:r>
              <a:rPr lang="en-US" i="1" dirty="0">
                <a:solidFill>
                  <a:srgbClr val="FF0000"/>
                </a:solidFill>
              </a:rPr>
              <a:t>fitted</a:t>
            </a:r>
          </a:p>
          <a:p>
            <a:pPr marL="144018" indent="-144018">
              <a:spcAft>
                <a:spcPts val="900"/>
              </a:spcAft>
              <a:buFont typeface="Arial"/>
              <a:buChar char="•"/>
            </a:pPr>
            <a:r>
              <a:rPr lang="en-US" i="1" dirty="0">
                <a:solidFill>
                  <a:srgbClr val="FF0000"/>
                </a:solidFill>
              </a:rPr>
              <a:t>Expectation</a:t>
            </a:r>
            <a:r>
              <a:rPr lang="en-US" dirty="0"/>
              <a:t> is that observables improve as powers of a small parameter (e.g., ratios of scales) that may not be well determined</a:t>
            </a:r>
          </a:p>
          <a:p>
            <a:pPr marL="144018" indent="-144018">
              <a:spcAft>
                <a:spcPts val="900"/>
              </a:spcAft>
              <a:buFont typeface="Arial"/>
              <a:buChar char="•"/>
            </a:pPr>
            <a:r>
              <a:rPr lang="en-US" dirty="0"/>
              <a:t>Need to </a:t>
            </a:r>
            <a:r>
              <a:rPr lang="en-US" i="1" dirty="0">
                <a:solidFill>
                  <a:srgbClr val="FF0000"/>
                </a:solidFill>
              </a:rPr>
              <a:t>validate</a:t>
            </a:r>
            <a:r>
              <a:rPr lang="en-US" dirty="0"/>
              <a:t> the EFT and provide robust theory error bars</a:t>
            </a:r>
          </a:p>
          <a:p>
            <a:pPr>
              <a:spcAft>
                <a:spcPts val="900"/>
              </a:spcAft>
            </a:pPr>
            <a:endParaRPr lang="en-US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772089E-6466-4C4C-BE43-09E51FEE3825}"/>
              </a:ext>
            </a:extLst>
          </p:cNvPr>
          <p:cNvSpPr/>
          <p:nvPr/>
        </p:nvSpPr>
        <p:spPr>
          <a:xfrm>
            <a:off x="1374799" y="1861012"/>
            <a:ext cx="2718262" cy="710738"/>
          </a:xfrm>
          <a:prstGeom prst="round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0FDB9ED-ACB2-5E4D-A097-402C9E0A0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6660" y="859326"/>
            <a:ext cx="3568700" cy="1879600"/>
          </a:xfrm>
          <a:prstGeom prst="rect">
            <a:avLst/>
          </a:prstGeom>
          <a:solidFill>
            <a:srgbClr val="FFEEEE"/>
          </a:solidFill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B2C0C3E-B35A-BC49-B713-B20A8A969E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1260" y="2839042"/>
            <a:ext cx="3594100" cy="1841500"/>
          </a:xfrm>
          <a:prstGeom prst="rect">
            <a:avLst/>
          </a:prstGeom>
          <a:solidFill>
            <a:srgbClr val="FFEEEE"/>
          </a:solidFill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CD12CDC-BCEA-CD49-B73B-504918B902C6}"/>
              </a:ext>
            </a:extLst>
          </p:cNvPr>
          <p:cNvSpPr/>
          <p:nvPr/>
        </p:nvSpPr>
        <p:spPr>
          <a:xfrm>
            <a:off x="253218" y="517871"/>
            <a:ext cx="4557933" cy="45016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96018A-9A2A-804D-B26C-34CCFBF7C824}"/>
              </a:ext>
            </a:extLst>
          </p:cNvPr>
          <p:cNvSpPr txBox="1"/>
          <p:nvPr/>
        </p:nvSpPr>
        <p:spPr>
          <a:xfrm>
            <a:off x="548640" y="703389"/>
            <a:ext cx="4023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Bayesian approach: (almost) </a:t>
            </a:r>
            <a:r>
              <a:rPr lang="en-US" i="1" dirty="0"/>
              <a:t>everything</a:t>
            </a:r>
            <a:r>
              <a:rPr lang="en-US" dirty="0"/>
              <a:t> is a probability density function (pdf)!</a:t>
            </a:r>
          </a:p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B12F9C-5863-B043-9CE5-3D89E72FD580}"/>
              </a:ext>
            </a:extLst>
          </p:cNvPr>
          <p:cNvSpPr txBox="1"/>
          <p:nvPr/>
        </p:nvSpPr>
        <p:spPr>
          <a:xfrm>
            <a:off x="655709" y="4302463"/>
            <a:ext cx="3752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rules of probability to manipulate</a:t>
            </a:r>
          </a:p>
          <a:p>
            <a:r>
              <a:rPr lang="en-US" dirty="0"/>
              <a:t>Marginalize over nuisance parameters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E397751-0E04-724E-8668-37F0FF534A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709" y="1447902"/>
            <a:ext cx="39370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66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" grpId="0" animBg="1"/>
      <p:bldP spid="31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2494" y="175521"/>
            <a:ext cx="6517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Example: chiral EFT expansion for NN observables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7882" y="637186"/>
            <a:ext cx="7207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do we apply Bayesian uncertainty quantification and model checking?</a:t>
            </a:r>
          </a:p>
        </p:txBody>
      </p:sp>
      <p:pic>
        <p:nvPicPr>
          <p:cNvPr id="5" name="Picture 4" descr="APS_calendar_2018_all_month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728" y="1080619"/>
            <a:ext cx="5928152" cy="776771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F8214A0-4706-2243-ABDC-DAEBB4B31EAD}"/>
              </a:ext>
            </a:extLst>
          </p:cNvPr>
          <p:cNvGrpSpPr/>
          <p:nvPr/>
        </p:nvGrpSpPr>
        <p:grpSpPr>
          <a:xfrm>
            <a:off x="3874137" y="108857"/>
            <a:ext cx="3971135" cy="5143500"/>
            <a:chOff x="3874137" y="108857"/>
            <a:chExt cx="3971135" cy="5143500"/>
          </a:xfrm>
        </p:grpSpPr>
        <p:pic>
          <p:nvPicPr>
            <p:cNvPr id="6" name="Picture 5" descr="APS_calendar_2018_march_only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4137" y="108857"/>
              <a:ext cx="3971135" cy="5143500"/>
            </a:xfrm>
            <a:prstGeom prst="rect">
              <a:avLst/>
            </a:prstGeom>
          </p:spPr>
        </p:pic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52FC53B1-9616-2F4E-811C-5B18A425732A}"/>
                </a:ext>
              </a:extLst>
            </p:cNvPr>
            <p:cNvSpPr/>
            <p:nvPr/>
          </p:nvSpPr>
          <p:spPr>
            <a:xfrm>
              <a:off x="4015946" y="4720281"/>
              <a:ext cx="3336324" cy="423219"/>
            </a:xfrm>
            <a:prstGeom prst="round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5094D07-5AA4-C842-895F-97095CB6E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3592" y="2118542"/>
            <a:ext cx="5976816" cy="104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2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3AB3598-1974-DF46-8063-ADCDA95C8505}"/>
              </a:ext>
            </a:extLst>
          </p:cNvPr>
          <p:cNvSpPr txBox="1"/>
          <p:nvPr/>
        </p:nvSpPr>
        <p:spPr>
          <a:xfrm>
            <a:off x="1442494" y="175521"/>
            <a:ext cx="6517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Example: chiral EFT expansion for NN observables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8341DA-16B7-154A-981B-1CAAEDB51262}"/>
              </a:ext>
            </a:extLst>
          </p:cNvPr>
          <p:cNvSpPr txBox="1"/>
          <p:nvPr/>
        </p:nvSpPr>
        <p:spPr>
          <a:xfrm>
            <a:off x="1097882" y="637186"/>
            <a:ext cx="7207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do we apply Bayesian uncertainty quantification and model checking?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EB3972-A296-074B-9590-FC3F1CFB9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33" y="1070539"/>
            <a:ext cx="4393007" cy="37946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975242-015C-AB47-92E4-BD590DF1530E}"/>
              </a:ext>
            </a:extLst>
          </p:cNvPr>
          <p:cNvSpPr txBox="1"/>
          <p:nvPr/>
        </p:nvSpPr>
        <p:spPr>
          <a:xfrm>
            <a:off x="3055515" y="2402473"/>
            <a:ext cx="1809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[from R. </a:t>
            </a:r>
            <a:r>
              <a:rPr lang="en-US" sz="16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Machleidt</a:t>
            </a:r>
            <a:r>
              <a:rPr lang="en-US" sz="1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en-US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17017A-1B92-3E41-AAE3-CC891BC28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3194" y="1314383"/>
            <a:ext cx="1809406" cy="4649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2427CF-74C4-B547-BF43-F23DDDECED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8495" y="1853000"/>
            <a:ext cx="2344567" cy="2196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1509" y="1003717"/>
            <a:ext cx="4393007" cy="39282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852AC4-0C2C-C64E-BBE9-A2377B400F6A}"/>
              </a:ext>
            </a:extLst>
          </p:cNvPr>
          <p:cNvSpPr txBox="1"/>
          <p:nvPr/>
        </p:nvSpPr>
        <p:spPr>
          <a:xfrm>
            <a:off x="7710133" y="1464989"/>
            <a:ext cx="1395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Melendez et al., </a:t>
            </a:r>
          </a:p>
          <a:p>
            <a:r>
              <a:rPr lang="en-US" sz="1400" dirty="0"/>
              <a:t>PRC (2017)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656" y="1098851"/>
            <a:ext cx="7829915" cy="340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2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A63A59A-99DE-0147-BFC2-05AF5763DC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95" b="-12495"/>
          <a:stretch/>
        </p:blipFill>
        <p:spPr>
          <a:xfrm>
            <a:off x="0" y="640080"/>
            <a:ext cx="9144000" cy="51216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28BA5C-E7AC-D041-8CC1-EE2E7ED571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10" b="-12510"/>
          <a:stretch/>
        </p:blipFill>
        <p:spPr>
          <a:xfrm>
            <a:off x="0" y="640080"/>
            <a:ext cx="9144000" cy="51359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DAF844-1E8C-FA46-ADFC-38720228EB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463" b="-12463"/>
          <a:stretch/>
        </p:blipFill>
        <p:spPr>
          <a:xfrm>
            <a:off x="0" y="640080"/>
            <a:ext cx="9144000" cy="51359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56ABBA-59AB-294B-B831-994C2E8FC9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463" b="-12463"/>
          <a:stretch/>
        </p:blipFill>
        <p:spPr>
          <a:xfrm>
            <a:off x="0" y="640080"/>
            <a:ext cx="9144000" cy="51359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E58135-C920-6C40-8D56-D57A3CD93C2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463" b="-12463"/>
          <a:stretch/>
        </p:blipFill>
        <p:spPr>
          <a:xfrm>
            <a:off x="0" y="640080"/>
            <a:ext cx="9144000" cy="51359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47D7313-F76A-1140-91FD-A0167C59471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2463" b="-12463"/>
          <a:stretch/>
        </p:blipFill>
        <p:spPr>
          <a:xfrm>
            <a:off x="0" y="640080"/>
            <a:ext cx="9144000" cy="51359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8413E01-FCAD-3D48-97AF-930EF8512C2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2463" b="-12463"/>
          <a:stretch/>
        </p:blipFill>
        <p:spPr>
          <a:xfrm>
            <a:off x="0" y="640080"/>
            <a:ext cx="9144000" cy="513594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CA291F6E-0A0D-A543-9215-7944D6D9C5E2}"/>
              </a:ext>
            </a:extLst>
          </p:cNvPr>
          <p:cNvGrpSpPr/>
          <p:nvPr/>
        </p:nvGrpSpPr>
        <p:grpSpPr>
          <a:xfrm>
            <a:off x="12526" y="640080"/>
            <a:ext cx="9144000" cy="5135947"/>
            <a:chOff x="12526" y="640080"/>
            <a:chExt cx="9144000" cy="513594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6E992D9-C90B-3746-9CE9-7E4C53ABD2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2463" b="-12463"/>
            <a:stretch/>
          </p:blipFill>
          <p:spPr>
            <a:xfrm>
              <a:off x="12526" y="640080"/>
              <a:ext cx="9144000" cy="5135947"/>
            </a:xfrm>
            <a:prstGeom prst="rect">
              <a:avLst/>
            </a:prstGeom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812068F-8B25-704C-BF61-DCAC8F680450}"/>
                </a:ext>
              </a:extLst>
            </p:cNvPr>
            <p:cNvSpPr/>
            <p:nvPr/>
          </p:nvSpPr>
          <p:spPr>
            <a:xfrm>
              <a:off x="926927" y="1327759"/>
              <a:ext cx="1703540" cy="475989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20E6E9EB-8D65-794C-A454-36BD9D0BE3D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2463" b="-12463"/>
          <a:stretch/>
        </p:blipFill>
        <p:spPr>
          <a:xfrm>
            <a:off x="0" y="640080"/>
            <a:ext cx="9144000" cy="513594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6B1DC3-17FD-0E46-988E-60EB14BE6D1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2463" b="-12463"/>
          <a:stretch/>
        </p:blipFill>
        <p:spPr>
          <a:xfrm>
            <a:off x="0" y="640080"/>
            <a:ext cx="9144000" cy="513594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50A63F5-9F6B-D346-9101-02CF254E8C3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2463" b="-12463"/>
          <a:stretch/>
        </p:blipFill>
        <p:spPr>
          <a:xfrm>
            <a:off x="0" y="640080"/>
            <a:ext cx="9144000" cy="513594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E24F882-03B9-944A-A735-D4D9D988630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2463" b="-12463"/>
          <a:stretch/>
        </p:blipFill>
        <p:spPr>
          <a:xfrm>
            <a:off x="0" y="640080"/>
            <a:ext cx="9144000" cy="51359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D46B5B5-6369-0B44-A558-1DCC5D3E8E1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2463" b="-12463"/>
          <a:stretch/>
        </p:blipFill>
        <p:spPr>
          <a:xfrm>
            <a:off x="0" y="665480"/>
            <a:ext cx="9144000" cy="513594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366B59E-7E56-EE4A-9259-26C00141DD0D}"/>
              </a:ext>
            </a:extLst>
          </p:cNvPr>
          <p:cNvSpPr txBox="1"/>
          <p:nvPr/>
        </p:nvSpPr>
        <p:spPr>
          <a:xfrm>
            <a:off x="1112108" y="178415"/>
            <a:ext cx="751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Generic example of EFT expansion (based on NN analysis)</a:t>
            </a:r>
          </a:p>
        </p:txBody>
      </p:sp>
    </p:spTree>
    <p:extLst>
      <p:ext uri="{BB962C8B-B14F-4D97-AF65-F5344CB8AC3E}">
        <p14:creationId xmlns:p14="http://schemas.microsoft.com/office/powerpoint/2010/main" val="57672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97991-E6E7-EA48-9AFC-525899BC7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740569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+mn-lt"/>
              </a:rPr>
              <a:t>Model discrepancy: EFT theory errors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95A1CF-8F01-AB48-B0AE-57FFA727144F}"/>
              </a:ext>
            </a:extLst>
          </p:cNvPr>
          <p:cNvSpPr/>
          <p:nvPr/>
        </p:nvSpPr>
        <p:spPr>
          <a:xfrm>
            <a:off x="494630" y="1050703"/>
            <a:ext cx="8501063" cy="2239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5733" indent="-145733">
              <a:buFont typeface="Arial" panose="020B0604020202020204" pitchFamily="34" charset="0"/>
              <a:buChar char="•"/>
            </a:pPr>
            <a:r>
              <a:rPr lang="en-US" dirty="0"/>
              <a:t>Statistical model relating experiment and theory (all are functions of </a:t>
            </a:r>
            <a:r>
              <a:rPr lang="en-US" i="1" dirty="0"/>
              <a:t>x</a:t>
            </a:r>
            <a:r>
              <a:rPr lang="en-US" dirty="0"/>
              <a:t>):</a:t>
            </a:r>
          </a:p>
          <a:p>
            <a:endParaRPr lang="en-US" dirty="0"/>
          </a:p>
          <a:p>
            <a:pPr marL="145733" indent="-145733">
              <a:buFont typeface="Arial" panose="020B0604020202020204" pitchFamily="34" charset="0"/>
              <a:buChar char="•"/>
            </a:pPr>
            <a:endParaRPr lang="en-US" dirty="0"/>
          </a:p>
          <a:p>
            <a:pPr marL="145733" indent="-14573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Experimental discrepancy</a:t>
            </a:r>
            <a:r>
              <a:rPr lang="en-US" dirty="0"/>
              <a:t>: usually normally distributed, can be correlated</a:t>
            </a:r>
          </a:p>
          <a:p>
            <a:pPr marL="145733" indent="-145733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Theoretical discrepancy</a:t>
            </a:r>
            <a:r>
              <a:rPr lang="en-US" dirty="0"/>
              <a:t>: systematic, often difficult to quantify, often correlated</a:t>
            </a:r>
          </a:p>
          <a:p>
            <a:pPr marL="145733" indent="-145733">
              <a:buFont typeface="Arial" panose="020B0604020202020204" pitchFamily="34" charset="0"/>
              <a:buChar char="•"/>
            </a:pPr>
            <a:r>
              <a:rPr lang="en-US" dirty="0"/>
              <a:t>EFTs: specific expectations for </a:t>
            </a:r>
            <a:r>
              <a:rPr lang="en-US" dirty="0">
                <a:solidFill>
                  <a:srgbClr val="C00000"/>
                </a:solidFill>
              </a:rPr>
              <a:t>theory error</a:t>
            </a:r>
          </a:p>
          <a:p>
            <a:pPr marL="145733" indent="-145733">
              <a:buFont typeface="Arial" panose="020B0604020202020204" pitchFamily="34" charset="0"/>
              <a:buChar char="•"/>
            </a:pPr>
            <a:r>
              <a:rPr lang="en-US" dirty="0"/>
              <a:t>Theory prediction at a certain order:</a:t>
            </a:r>
          </a:p>
          <a:p>
            <a:endParaRPr lang="en-US" sz="13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D7AEF9-550C-6849-838D-B3FFA6F76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490972"/>
            <a:ext cx="3031846" cy="2987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0AFFCA-FF67-734A-B407-F19C59C60B55}"/>
              </a:ext>
            </a:extLst>
          </p:cNvPr>
          <p:cNvSpPr/>
          <p:nvPr/>
        </p:nvSpPr>
        <p:spPr>
          <a:xfrm>
            <a:off x="3649522" y="1416296"/>
            <a:ext cx="642064" cy="44805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605CAA-D0A3-244B-AAF0-F4B4B8464920}"/>
              </a:ext>
            </a:extLst>
          </p:cNvPr>
          <p:cNvSpPr/>
          <p:nvPr/>
        </p:nvSpPr>
        <p:spPr>
          <a:xfrm>
            <a:off x="4502106" y="1416296"/>
            <a:ext cx="712871" cy="4465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90AF02-54EF-CD48-BD7A-B497BB492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088" y="3337800"/>
            <a:ext cx="2285630" cy="81967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4A8AD99-CC32-CF48-8F6B-88061896B4A0}"/>
              </a:ext>
            </a:extLst>
          </p:cNvPr>
          <p:cNvGrpSpPr/>
          <p:nvPr/>
        </p:nvGrpSpPr>
        <p:grpSpPr>
          <a:xfrm>
            <a:off x="4028430" y="3321011"/>
            <a:ext cx="2401704" cy="992151"/>
            <a:chOff x="4764951" y="5058882"/>
            <a:chExt cx="3202272" cy="132286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428EF8C-E98C-D645-85AF-DD1CE4C5D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66030" y="5127899"/>
              <a:ext cx="3000115" cy="10928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BD8BDE-CA90-B84D-9449-6CBB283265F2}"/>
                </a:ext>
              </a:extLst>
            </p:cNvPr>
            <p:cNvSpPr/>
            <p:nvPr/>
          </p:nvSpPr>
          <p:spPr>
            <a:xfrm>
              <a:off x="4764951" y="5058882"/>
              <a:ext cx="3202272" cy="132286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5A9BC0B-895E-8042-AF3E-E34E552BC88F}"/>
              </a:ext>
            </a:extLst>
          </p:cNvPr>
          <p:cNvSpPr txBox="1"/>
          <p:nvPr/>
        </p:nvSpPr>
        <p:spPr>
          <a:xfrm>
            <a:off x="1832840" y="4390909"/>
            <a:ext cx="21579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7030A0"/>
                </a:solidFill>
              </a:rPr>
              <a:t>Theory prediction at order 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4C6D2A-18A3-A240-84C4-05FA87598550}"/>
              </a:ext>
            </a:extLst>
          </p:cNvPr>
          <p:cNvSpPr txBox="1"/>
          <p:nvPr/>
        </p:nvSpPr>
        <p:spPr>
          <a:xfrm>
            <a:off x="4204686" y="2685847"/>
            <a:ext cx="398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[Q &lt; 1: expansion parameter (e.g., p/</a:t>
            </a:r>
            <a:r>
              <a:rPr lang="en-US" dirty="0" err="1">
                <a:solidFill>
                  <a:srgbClr val="7030A0"/>
                </a:solidFill>
              </a:rPr>
              <a:t>Λ</a:t>
            </a:r>
            <a:r>
              <a:rPr lang="en-US" baseline="-25000" dirty="0" err="1">
                <a:solidFill>
                  <a:srgbClr val="7030A0"/>
                </a:solidFill>
              </a:rPr>
              <a:t>b</a:t>
            </a:r>
            <a:r>
              <a:rPr lang="en-US" dirty="0">
                <a:solidFill>
                  <a:srgbClr val="7030A0"/>
                </a:solidFill>
              </a:rPr>
              <a:t>)]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742F90-9D0C-5C43-B72B-96A243679BA4}"/>
              </a:ext>
            </a:extLst>
          </p:cNvPr>
          <p:cNvSpPr txBox="1"/>
          <p:nvPr/>
        </p:nvSpPr>
        <p:spPr>
          <a:xfrm>
            <a:off x="4028430" y="4397719"/>
            <a:ext cx="23615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Omitted terms from truncation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9F3C99-71D7-9B41-B15F-7FAFCC01AB37}"/>
              </a:ext>
            </a:extLst>
          </p:cNvPr>
          <p:cNvSpPr txBox="1"/>
          <p:nvPr/>
        </p:nvSpPr>
        <p:spPr>
          <a:xfrm>
            <a:off x="711156" y="4697801"/>
            <a:ext cx="764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Bayesian: treat the </a:t>
            </a:r>
            <a:r>
              <a:rPr lang="en-US" i="1" dirty="0" err="1">
                <a:solidFill>
                  <a:srgbClr val="FF0000"/>
                </a:solidFill>
              </a:rPr>
              <a:t>c</a:t>
            </a:r>
            <a:r>
              <a:rPr lang="en-US" i="1" baseline="-25000" dirty="0" err="1">
                <a:solidFill>
                  <a:srgbClr val="FF0000"/>
                </a:solidFill>
              </a:rPr>
              <a:t>n</a:t>
            </a:r>
            <a:r>
              <a:rPr lang="en-US" dirty="0" err="1">
                <a:solidFill>
                  <a:srgbClr val="FF0000"/>
                </a:solidFill>
              </a:rPr>
              <a:t>s</a:t>
            </a:r>
            <a:r>
              <a:rPr lang="en-US" dirty="0">
                <a:solidFill>
                  <a:srgbClr val="FF0000"/>
                </a:solidFill>
              </a:rPr>
              <a:t> as random variables, depending on x; train on </a:t>
            </a:r>
            <a:r>
              <a:rPr lang="en-US" i="1" dirty="0" err="1">
                <a:solidFill>
                  <a:srgbClr val="FF0000"/>
                </a:solidFill>
              </a:rPr>
              <a:t>c</a:t>
            </a:r>
            <a:r>
              <a:rPr lang="en-US" i="1" baseline="-25000" dirty="0" err="1">
                <a:solidFill>
                  <a:srgbClr val="FF0000"/>
                </a:solidFill>
              </a:rPr>
              <a:t>n</a:t>
            </a:r>
            <a:r>
              <a:rPr lang="en-US" dirty="0">
                <a:solidFill>
                  <a:srgbClr val="FF0000"/>
                </a:solidFill>
              </a:rPr>
              <a:t> for </a:t>
            </a:r>
            <a:r>
              <a:rPr lang="en-US" i="1" dirty="0">
                <a:solidFill>
                  <a:srgbClr val="FF0000"/>
                </a:solidFill>
              </a:rPr>
              <a:t>n ≤ k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40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36C70A-53F1-934F-B454-BF07C9D9E5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98" r="3073" b="1705"/>
          <a:stretch/>
        </p:blipFill>
        <p:spPr>
          <a:xfrm>
            <a:off x="137160" y="604520"/>
            <a:ext cx="8869680" cy="4389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E1A28A-05BE-F347-A5BB-E37880622494}"/>
              </a:ext>
            </a:extLst>
          </p:cNvPr>
          <p:cNvSpPr txBox="1"/>
          <p:nvPr/>
        </p:nvSpPr>
        <p:spPr>
          <a:xfrm>
            <a:off x="1967109" y="142855"/>
            <a:ext cx="5618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Gaussian process model of the coefficients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7216F6-8DE5-4B47-BC60-D4A5087A5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08" y="665533"/>
            <a:ext cx="2788474" cy="56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29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33936</TotalTime>
  <Words>2175</Words>
  <Application>Microsoft Macintosh PowerPoint</Application>
  <PresentationFormat>On-screen Show (16:9)</PresentationFormat>
  <Paragraphs>229</Paragraphs>
  <Slides>35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Cambria Math</vt:lpstr>
      <vt:lpstr>Gill Sans MT</vt:lpstr>
      <vt:lpstr>Helvetica</vt:lpstr>
      <vt:lpstr>HelveticaNeue</vt:lpstr>
      <vt:lpstr>STIXGeneral</vt:lpstr>
      <vt:lpstr>Office Theme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discrepancy: EFT theory errors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Symmetry energy  in infinite matter (preliminary!)</vt:lpstr>
      <vt:lpstr>Parameter estimation: Exploring projected posteriors</vt:lpstr>
      <vt:lpstr>Projected posteriors as a diagnostic tool</vt:lpstr>
      <vt:lpstr>PowerPoint Presentation</vt:lpstr>
      <vt:lpstr>Projected posteriors as a diagnostic tool</vt:lpstr>
      <vt:lpstr>Effect of the prior with less data</vt:lpstr>
      <vt:lpstr>Parameter estimation including truncation errors</vt:lpstr>
      <vt:lpstr>Parameter estimation including truncation errors</vt:lpstr>
      <vt:lpstr>PowerPoint Presentation</vt:lpstr>
      <vt:lpstr>Effect of including truncation errors in parameter estimation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EFT + Bayes for nuclear reactions: (_ ^3)He((_ ^ )α,γ)(_ ^7)Be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Dick</dc:creator>
  <cp:lastModifiedBy>Furnstahl, Dick</cp:lastModifiedBy>
  <cp:revision>412</cp:revision>
  <dcterms:created xsi:type="dcterms:W3CDTF">2018-04-13T02:23:48Z</dcterms:created>
  <dcterms:modified xsi:type="dcterms:W3CDTF">2020-05-23T12:59:42Z</dcterms:modified>
</cp:coreProperties>
</file>